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6858000" cy="9906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884" y="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522D-7E99-40CF-8ADC-B2280430045A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4F99-97C1-4866-9475-B048D382C4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522D-7E99-40CF-8ADC-B2280430045A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4F99-97C1-4866-9475-B048D382C4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522D-7E99-40CF-8ADC-B2280430045A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4F99-97C1-4866-9475-B048D382C4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522D-7E99-40CF-8ADC-B2280430045A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4F99-97C1-4866-9475-B048D382C4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522D-7E99-40CF-8ADC-B2280430045A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4F99-97C1-4866-9475-B048D382C4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522D-7E99-40CF-8ADC-B2280430045A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4F99-97C1-4866-9475-B048D382C4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522D-7E99-40CF-8ADC-B2280430045A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4F99-97C1-4866-9475-B048D382C4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522D-7E99-40CF-8ADC-B2280430045A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4F99-97C1-4866-9475-B048D382C4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522D-7E99-40CF-8ADC-B2280430045A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4F99-97C1-4866-9475-B048D382C4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522D-7E99-40CF-8ADC-B2280430045A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4F99-97C1-4866-9475-B048D382C4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522D-7E99-40CF-8ADC-B2280430045A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4F99-97C1-4866-9475-B048D382C4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A522D-7E99-40CF-8ADC-B2280430045A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04F99-97C1-4866-9475-B048D382C4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Agrupar 34">
            <a:extLst>
              <a:ext uri="{FF2B5EF4-FFF2-40B4-BE49-F238E27FC236}">
                <a16:creationId xmlns:a16="http://schemas.microsoft.com/office/drawing/2014/main" id="{CA75F4F5-732C-4E4B-89F6-B0A326C94B9F}"/>
              </a:ext>
            </a:extLst>
          </p:cNvPr>
          <p:cNvGrpSpPr/>
          <p:nvPr/>
        </p:nvGrpSpPr>
        <p:grpSpPr>
          <a:xfrm>
            <a:off x="31653" y="2738755"/>
            <a:ext cx="6722415" cy="4077404"/>
            <a:chOff x="120868" y="325820"/>
            <a:chExt cx="11637586" cy="6479629"/>
          </a:xfrm>
        </p:grpSpPr>
        <p:cxnSp>
          <p:nvCxnSpPr>
            <p:cNvPr id="30" name="Conector reto 29">
              <a:extLst>
                <a:ext uri="{FF2B5EF4-FFF2-40B4-BE49-F238E27FC236}">
                  <a16:creationId xmlns:a16="http://schemas.microsoft.com/office/drawing/2014/main" id="{06F38E28-A93E-4CE8-9C57-C4DB2C8E8660}"/>
                </a:ext>
              </a:extLst>
            </p:cNvPr>
            <p:cNvCxnSpPr>
              <a:cxnSpLocks/>
            </p:cNvCxnSpPr>
            <p:nvPr/>
          </p:nvCxnSpPr>
          <p:spPr>
            <a:xfrm>
              <a:off x="3567508" y="4797219"/>
              <a:ext cx="4680000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Retângulo: Cantos Arredondados 7">
              <a:extLst>
                <a:ext uri="{FF2B5EF4-FFF2-40B4-BE49-F238E27FC236}">
                  <a16:creationId xmlns:a16="http://schemas.microsoft.com/office/drawing/2014/main" id="{6F5DB42F-611F-4D74-91E3-19C7BC41A479}"/>
                </a:ext>
              </a:extLst>
            </p:cNvPr>
            <p:cNvSpPr/>
            <p:nvPr/>
          </p:nvSpPr>
          <p:spPr>
            <a:xfrm>
              <a:off x="2908743" y="3683879"/>
              <a:ext cx="6006662" cy="86710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pt-BR" sz="675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AGENDAMENTO DEFICIENTE DAS CIRURGIAS ELETIVAS</a:t>
              </a:r>
            </a:p>
          </p:txBody>
        </p:sp>
        <p:sp>
          <p:nvSpPr>
            <p:cNvPr id="25" name="Seta: para Cima 24">
              <a:extLst>
                <a:ext uri="{FF2B5EF4-FFF2-40B4-BE49-F238E27FC236}">
                  <a16:creationId xmlns:a16="http://schemas.microsoft.com/office/drawing/2014/main" id="{697E7A77-14D5-4DF2-8696-31B9BE44A29B}"/>
                </a:ext>
              </a:extLst>
            </p:cNvPr>
            <p:cNvSpPr/>
            <p:nvPr/>
          </p:nvSpPr>
          <p:spPr>
            <a:xfrm>
              <a:off x="3498899" y="4353902"/>
              <a:ext cx="137678" cy="551793"/>
            </a:xfrm>
            <a:prstGeom prst="upArrow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 sz="675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" name="Retângulo: Cantos Arredondados 3">
              <a:extLst>
                <a:ext uri="{FF2B5EF4-FFF2-40B4-BE49-F238E27FC236}">
                  <a16:creationId xmlns:a16="http://schemas.microsoft.com/office/drawing/2014/main" id="{9715B268-CF2F-4755-9CEB-6D6D67922A51}"/>
                </a:ext>
              </a:extLst>
            </p:cNvPr>
            <p:cNvSpPr/>
            <p:nvPr/>
          </p:nvSpPr>
          <p:spPr>
            <a:xfrm>
              <a:off x="141885" y="325820"/>
              <a:ext cx="2317531" cy="86710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sz="675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CONSEQUÊNCIAS</a:t>
              </a:r>
            </a:p>
          </p:txBody>
        </p:sp>
        <p:sp>
          <p:nvSpPr>
            <p:cNvPr id="17" name="AutoShape 2">
              <a:extLst>
                <a:ext uri="{FF2B5EF4-FFF2-40B4-BE49-F238E27FC236}">
                  <a16:creationId xmlns:a16="http://schemas.microsoft.com/office/drawing/2014/main" id="{080454D9-0154-4437-A975-2698499C6A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001" y="930166"/>
              <a:ext cx="421971" cy="5328751"/>
            </a:xfrm>
            <a:prstGeom prst="upArrow">
              <a:avLst>
                <a:gd name="adj1" fmla="val 50000"/>
                <a:gd name="adj2" fmla="val 347957"/>
              </a:avLst>
            </a:prstGeom>
            <a:solidFill>
              <a:schemeClr val="tx1"/>
            </a:solidFill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square" lIns="51435" tIns="25718" rIns="51435" bIns="25718" numCol="1" anchor="t" anchorCtr="0" compatLnSpc="1">
              <a:prstTxWarp prst="textNoShape">
                <a:avLst/>
              </a:prstTxWarp>
            </a:bodyPr>
            <a:lstStyle/>
            <a:p>
              <a:endParaRPr lang="pt-BR" sz="675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" name="Retângulo: Cantos Arredondados 2">
              <a:extLst>
                <a:ext uri="{FF2B5EF4-FFF2-40B4-BE49-F238E27FC236}">
                  <a16:creationId xmlns:a16="http://schemas.microsoft.com/office/drawing/2014/main" id="{4A277582-162D-4ACF-BBA6-DDE13FCAFBD3}"/>
                </a:ext>
              </a:extLst>
            </p:cNvPr>
            <p:cNvSpPr/>
            <p:nvPr/>
          </p:nvSpPr>
          <p:spPr>
            <a:xfrm>
              <a:off x="3058511" y="325821"/>
              <a:ext cx="3988676" cy="86710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sz="675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RISCO À SEGURANÇA DO PACIENTE</a:t>
              </a:r>
            </a:p>
          </p:txBody>
        </p:sp>
        <p:sp>
          <p:nvSpPr>
            <p:cNvPr id="9" name="Retângulo: Cantos Arredondados 8">
              <a:extLst>
                <a:ext uri="{FF2B5EF4-FFF2-40B4-BE49-F238E27FC236}">
                  <a16:creationId xmlns:a16="http://schemas.microsoft.com/office/drawing/2014/main" id="{F98ADF77-F5EC-424D-A199-1210A72389D8}"/>
                </a:ext>
              </a:extLst>
            </p:cNvPr>
            <p:cNvSpPr/>
            <p:nvPr/>
          </p:nvSpPr>
          <p:spPr>
            <a:xfrm>
              <a:off x="9440923" y="3683879"/>
              <a:ext cx="2317531" cy="86710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sz="675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DESCRITOR</a:t>
              </a:r>
            </a:p>
          </p:txBody>
        </p:sp>
        <p:sp>
          <p:nvSpPr>
            <p:cNvPr id="10" name="Retângulo: Cantos Arredondados 9">
              <a:extLst>
                <a:ext uri="{FF2B5EF4-FFF2-40B4-BE49-F238E27FC236}">
                  <a16:creationId xmlns:a16="http://schemas.microsoft.com/office/drawing/2014/main" id="{5BB9ECC9-EE5A-4F5D-86E4-8CD244948815}"/>
                </a:ext>
              </a:extLst>
            </p:cNvPr>
            <p:cNvSpPr/>
            <p:nvPr/>
          </p:nvSpPr>
          <p:spPr>
            <a:xfrm>
              <a:off x="1576551" y="4861036"/>
              <a:ext cx="3988676" cy="86710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sz="675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NÃO CONFORMIDADES DOS AGENDAMENTOS DOS PROCEDIMENTOS</a:t>
              </a:r>
            </a:p>
          </p:txBody>
        </p:sp>
        <p:sp>
          <p:nvSpPr>
            <p:cNvPr id="13" name="Retângulo: Cantos Arredondados 12">
              <a:extLst>
                <a:ext uri="{FF2B5EF4-FFF2-40B4-BE49-F238E27FC236}">
                  <a16:creationId xmlns:a16="http://schemas.microsoft.com/office/drawing/2014/main" id="{85B70DE5-A96A-4E2E-AA5B-A31589F5C87E}"/>
                </a:ext>
              </a:extLst>
            </p:cNvPr>
            <p:cNvSpPr/>
            <p:nvPr/>
          </p:nvSpPr>
          <p:spPr>
            <a:xfrm>
              <a:off x="120868" y="5938345"/>
              <a:ext cx="1156140" cy="86710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sz="675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CAUSAS</a:t>
              </a:r>
            </a:p>
          </p:txBody>
        </p:sp>
        <p:sp>
          <p:nvSpPr>
            <p:cNvPr id="24" name="Seta: para Cima 23">
              <a:extLst>
                <a:ext uri="{FF2B5EF4-FFF2-40B4-BE49-F238E27FC236}">
                  <a16:creationId xmlns:a16="http://schemas.microsoft.com/office/drawing/2014/main" id="{A92D4573-5616-4A2B-8C68-5E45851CD1C3}"/>
                </a:ext>
              </a:extLst>
            </p:cNvPr>
            <p:cNvSpPr/>
            <p:nvPr/>
          </p:nvSpPr>
          <p:spPr>
            <a:xfrm>
              <a:off x="3504156" y="5667708"/>
              <a:ext cx="137678" cy="551793"/>
            </a:xfrm>
            <a:prstGeom prst="upArrow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 sz="675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2" name="Retângulo: Cantos Arredondados 11">
              <a:extLst>
                <a:ext uri="{FF2B5EF4-FFF2-40B4-BE49-F238E27FC236}">
                  <a16:creationId xmlns:a16="http://schemas.microsoft.com/office/drawing/2014/main" id="{C7DE1222-BDA8-4C5D-96F3-6B0A57CA0B22}"/>
                </a:ext>
              </a:extLst>
            </p:cNvPr>
            <p:cNvSpPr/>
            <p:nvPr/>
          </p:nvSpPr>
          <p:spPr>
            <a:xfrm>
              <a:off x="1587068" y="5938346"/>
              <a:ext cx="3988676" cy="86710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sz="675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COMUNICAÇÃO INFORMAL ENTRE OS PROFISSIONAIS DE SAÚDE PARA OS AGENDAMENTOS CIRÚRGICOS</a:t>
              </a:r>
            </a:p>
          </p:txBody>
        </p:sp>
        <p:sp>
          <p:nvSpPr>
            <p:cNvPr id="26" name="Seta: para Cima 25">
              <a:extLst>
                <a:ext uri="{FF2B5EF4-FFF2-40B4-BE49-F238E27FC236}">
                  <a16:creationId xmlns:a16="http://schemas.microsoft.com/office/drawing/2014/main" id="{DEB37275-9B04-49D8-84BB-81A7D5F56B17}"/>
                </a:ext>
              </a:extLst>
            </p:cNvPr>
            <p:cNvSpPr/>
            <p:nvPr/>
          </p:nvSpPr>
          <p:spPr>
            <a:xfrm>
              <a:off x="8191780" y="4332876"/>
              <a:ext cx="179709" cy="551793"/>
            </a:xfrm>
            <a:prstGeom prst="upArrow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 sz="675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" name="Retângulo: Cantos Arredondados 10">
              <a:extLst>
                <a:ext uri="{FF2B5EF4-FFF2-40B4-BE49-F238E27FC236}">
                  <a16:creationId xmlns:a16="http://schemas.microsoft.com/office/drawing/2014/main" id="{99AAB9AF-C56E-47A8-B1B7-BB8CEA0D7F86}"/>
                </a:ext>
              </a:extLst>
            </p:cNvPr>
            <p:cNvSpPr/>
            <p:nvPr/>
          </p:nvSpPr>
          <p:spPr>
            <a:xfrm>
              <a:off x="6237896" y="4861036"/>
              <a:ext cx="3988676" cy="86710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sz="675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AUSÊNCIA DE PROTOCOLO/FLUXOS CIRÚRGICOS ASSISTENCIAIS (VISITA PRÉ-ANESTÉSICA)</a:t>
              </a:r>
            </a:p>
          </p:txBody>
        </p:sp>
        <p:sp>
          <p:nvSpPr>
            <p:cNvPr id="27" name="Seta: para Cima 26">
              <a:extLst>
                <a:ext uri="{FF2B5EF4-FFF2-40B4-BE49-F238E27FC236}">
                  <a16:creationId xmlns:a16="http://schemas.microsoft.com/office/drawing/2014/main" id="{88BD3619-82CC-4BD8-A65B-A3C6A6F714A7}"/>
                </a:ext>
              </a:extLst>
            </p:cNvPr>
            <p:cNvSpPr/>
            <p:nvPr/>
          </p:nvSpPr>
          <p:spPr>
            <a:xfrm>
              <a:off x="5080709" y="1127202"/>
              <a:ext cx="179709" cy="551793"/>
            </a:xfrm>
            <a:prstGeom prst="upArrow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 sz="675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Retângulo: Cantos Arredondados 1">
              <a:extLst>
                <a:ext uri="{FF2B5EF4-FFF2-40B4-BE49-F238E27FC236}">
                  <a16:creationId xmlns:a16="http://schemas.microsoft.com/office/drawing/2014/main" id="{A2105974-7A81-47A0-9EAC-BECAA283CD69}"/>
                </a:ext>
              </a:extLst>
            </p:cNvPr>
            <p:cNvSpPr/>
            <p:nvPr/>
          </p:nvSpPr>
          <p:spPr>
            <a:xfrm>
              <a:off x="1576551" y="1403132"/>
              <a:ext cx="9175531" cy="86710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sz="675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INFERÊNCIA NEGATIVA NA QUALIDADE DA ASSISTÊNCIA À PACIENTE NO CENTRO OBSTÉTRICO</a:t>
              </a:r>
            </a:p>
          </p:txBody>
        </p:sp>
        <p:sp>
          <p:nvSpPr>
            <p:cNvPr id="28" name="Seta: para Cima 27">
              <a:extLst>
                <a:ext uri="{FF2B5EF4-FFF2-40B4-BE49-F238E27FC236}">
                  <a16:creationId xmlns:a16="http://schemas.microsoft.com/office/drawing/2014/main" id="{ADFAD05E-F64C-46A3-BA0C-FC6BB91A9234}"/>
                </a:ext>
              </a:extLst>
            </p:cNvPr>
            <p:cNvSpPr/>
            <p:nvPr/>
          </p:nvSpPr>
          <p:spPr>
            <a:xfrm>
              <a:off x="6021391" y="2130951"/>
              <a:ext cx="179709" cy="551793"/>
            </a:xfrm>
            <a:prstGeom prst="upArrow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 sz="675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cxnSp>
          <p:nvCxnSpPr>
            <p:cNvPr id="32" name="Conector reto 31">
              <a:extLst>
                <a:ext uri="{FF2B5EF4-FFF2-40B4-BE49-F238E27FC236}">
                  <a16:creationId xmlns:a16="http://schemas.microsoft.com/office/drawing/2014/main" id="{5986432F-9CCD-4EF7-B41C-4C2BF3B5C247}"/>
                </a:ext>
              </a:extLst>
            </p:cNvPr>
            <p:cNvCxnSpPr>
              <a:cxnSpLocks/>
            </p:cNvCxnSpPr>
            <p:nvPr/>
          </p:nvCxnSpPr>
          <p:spPr>
            <a:xfrm>
              <a:off x="3705137" y="2425850"/>
              <a:ext cx="4680000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6" name="Retângulo: Cantos Arredondados 5">
              <a:extLst>
                <a:ext uri="{FF2B5EF4-FFF2-40B4-BE49-F238E27FC236}">
                  <a16:creationId xmlns:a16="http://schemas.microsoft.com/office/drawing/2014/main" id="{13675C2E-637A-4A67-B1B6-49EDCC5DDD7E}"/>
                </a:ext>
              </a:extLst>
            </p:cNvPr>
            <p:cNvSpPr/>
            <p:nvPr/>
          </p:nvSpPr>
          <p:spPr>
            <a:xfrm>
              <a:off x="4853158" y="2480442"/>
              <a:ext cx="2643350" cy="86710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sz="675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BAIXA ROTATIVIDADE DE LEITOS / AUMENTO DA TAXA DE OCUPAÇÃO EM DIAS</a:t>
              </a:r>
            </a:p>
          </p:txBody>
        </p:sp>
        <p:sp>
          <p:nvSpPr>
            <p:cNvPr id="33" name="Seta: para Cima 32">
              <a:extLst>
                <a:ext uri="{FF2B5EF4-FFF2-40B4-BE49-F238E27FC236}">
                  <a16:creationId xmlns:a16="http://schemas.microsoft.com/office/drawing/2014/main" id="{A7CF39C8-8042-4FB4-8918-A5FB72110A1D}"/>
                </a:ext>
              </a:extLst>
            </p:cNvPr>
            <p:cNvSpPr/>
            <p:nvPr/>
          </p:nvSpPr>
          <p:spPr>
            <a:xfrm>
              <a:off x="3651299" y="2036051"/>
              <a:ext cx="137678" cy="551793"/>
            </a:xfrm>
            <a:prstGeom prst="upArrow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 sz="675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4" name="Seta: para Cima 33">
              <a:extLst>
                <a:ext uri="{FF2B5EF4-FFF2-40B4-BE49-F238E27FC236}">
                  <a16:creationId xmlns:a16="http://schemas.microsoft.com/office/drawing/2014/main" id="{844EF08F-C3B4-409B-BFC1-93D2FB410D87}"/>
                </a:ext>
              </a:extLst>
            </p:cNvPr>
            <p:cNvSpPr/>
            <p:nvPr/>
          </p:nvSpPr>
          <p:spPr>
            <a:xfrm>
              <a:off x="8344180" y="2015025"/>
              <a:ext cx="179709" cy="551793"/>
            </a:xfrm>
            <a:prstGeom prst="upArrow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 sz="675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" name="Retângulo: Cantos Arredondados 4">
              <a:extLst>
                <a:ext uri="{FF2B5EF4-FFF2-40B4-BE49-F238E27FC236}">
                  <a16:creationId xmlns:a16="http://schemas.microsoft.com/office/drawing/2014/main" id="{86B3F060-92DC-4D13-9FA3-026CA711DEBE}"/>
                </a:ext>
              </a:extLst>
            </p:cNvPr>
            <p:cNvSpPr/>
            <p:nvPr/>
          </p:nvSpPr>
          <p:spPr>
            <a:xfrm>
              <a:off x="1587068" y="2485698"/>
              <a:ext cx="2643350" cy="86710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sz="675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FALTA DE PROGRAMAÇÃO PARA USO DOS RECURSOS HUMANOS E MATERI</a:t>
              </a:r>
              <a:r>
                <a:rPr lang="pt-BR" sz="675" b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AIS</a:t>
              </a:r>
            </a:p>
          </p:txBody>
        </p:sp>
        <p:sp>
          <p:nvSpPr>
            <p:cNvPr id="7" name="Retângulo: Cantos Arredondados 6">
              <a:extLst>
                <a:ext uri="{FF2B5EF4-FFF2-40B4-BE49-F238E27FC236}">
                  <a16:creationId xmlns:a16="http://schemas.microsoft.com/office/drawing/2014/main" id="{E7F2E738-3F15-4E3F-A690-742D769A0216}"/>
                </a:ext>
              </a:extLst>
            </p:cNvPr>
            <p:cNvSpPr/>
            <p:nvPr/>
          </p:nvSpPr>
          <p:spPr>
            <a:xfrm>
              <a:off x="8119248" y="2480442"/>
              <a:ext cx="2643350" cy="86710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sz="675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DIFICULDADE DE PREVISÃO PARA UTILIZAÇÃO DAS SALAS OPERATÓRIAS</a:t>
              </a:r>
            </a:p>
          </p:txBody>
        </p:sp>
      </p:grpSp>
      <p:sp>
        <p:nvSpPr>
          <p:cNvPr id="15" name="Retângulo 14">
            <a:extLst>
              <a:ext uri="{FF2B5EF4-FFF2-40B4-BE49-F238E27FC236}">
                <a16:creationId xmlns:a16="http://schemas.microsoft.com/office/drawing/2014/main" id="{4420178C-8319-44C7-AB8A-79B938EA6155}"/>
              </a:ext>
            </a:extLst>
          </p:cNvPr>
          <p:cNvSpPr/>
          <p:nvPr/>
        </p:nvSpPr>
        <p:spPr>
          <a:xfrm>
            <a:off x="365572" y="336839"/>
            <a:ext cx="631768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4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Figura 1 – Árvore de problemas representativa da realidade do Centro Obstétrico da Maternidade Escola-UFRJ. Rio de Janeiro, RJ, 2015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4249096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Agrupar 42">
            <a:extLst>
              <a:ext uri="{FF2B5EF4-FFF2-40B4-BE49-F238E27FC236}">
                <a16:creationId xmlns:a16="http://schemas.microsoft.com/office/drawing/2014/main" id="{2C0BC1F9-5C29-41CC-AC58-B9373D9CDAB7}"/>
              </a:ext>
            </a:extLst>
          </p:cNvPr>
          <p:cNvGrpSpPr/>
          <p:nvPr/>
        </p:nvGrpSpPr>
        <p:grpSpPr>
          <a:xfrm>
            <a:off x="203572" y="95215"/>
            <a:ext cx="6615354" cy="3944906"/>
            <a:chOff x="467544" y="260648"/>
            <a:chExt cx="8391876" cy="8043758"/>
          </a:xfrm>
        </p:grpSpPr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BB613BF-1838-4A2F-8448-C950FA9B0417}"/>
                </a:ext>
              </a:extLst>
            </p:cNvPr>
            <p:cNvGrpSpPr/>
            <p:nvPr/>
          </p:nvGrpSpPr>
          <p:grpSpPr>
            <a:xfrm>
              <a:off x="467544" y="260648"/>
              <a:ext cx="8391876" cy="8043758"/>
              <a:chOff x="467544" y="260648"/>
              <a:chExt cx="8391876" cy="8043758"/>
            </a:xfrm>
          </p:grpSpPr>
          <p:grpSp>
            <p:nvGrpSpPr>
              <p:cNvPr id="2" name="Agrupar 1">
                <a:extLst>
                  <a:ext uri="{FF2B5EF4-FFF2-40B4-BE49-F238E27FC236}">
                    <a16:creationId xmlns:a16="http://schemas.microsoft.com/office/drawing/2014/main" id="{85E01FB1-06E3-4239-A110-0E8A8EC31014}"/>
                  </a:ext>
                </a:extLst>
              </p:cNvPr>
              <p:cNvGrpSpPr/>
              <p:nvPr/>
            </p:nvGrpSpPr>
            <p:grpSpPr>
              <a:xfrm>
                <a:off x="467544" y="260648"/>
                <a:ext cx="8391876" cy="8043758"/>
                <a:chOff x="421186" y="204600"/>
                <a:chExt cx="8391876" cy="8043758"/>
              </a:xfrm>
            </p:grpSpPr>
            <p:sp>
              <p:nvSpPr>
                <p:cNvPr id="3" name="Elipse 2">
                  <a:extLst>
                    <a:ext uri="{FF2B5EF4-FFF2-40B4-BE49-F238E27FC236}">
                      <a16:creationId xmlns:a16="http://schemas.microsoft.com/office/drawing/2014/main" id="{9693E4BC-B07B-4746-89A4-AB8FE8CF52A8}"/>
                    </a:ext>
                  </a:extLst>
                </p:cNvPr>
                <p:cNvSpPr/>
                <p:nvPr/>
              </p:nvSpPr>
              <p:spPr>
                <a:xfrm>
                  <a:off x="3635896" y="204600"/>
                  <a:ext cx="1500198" cy="571504"/>
                </a:xfrm>
                <a:prstGeom prst="ellips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675" dirty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RECEPÇAO</a:t>
                  </a:r>
                </a:p>
              </p:txBody>
            </p:sp>
            <p:sp>
              <p:nvSpPr>
                <p:cNvPr id="4" name="Losango 3">
                  <a:extLst>
                    <a:ext uri="{FF2B5EF4-FFF2-40B4-BE49-F238E27FC236}">
                      <a16:creationId xmlns:a16="http://schemas.microsoft.com/office/drawing/2014/main" id="{DB288034-46D5-45E0-BC64-36FBC9B71A0F}"/>
                    </a:ext>
                  </a:extLst>
                </p:cNvPr>
                <p:cNvSpPr/>
                <p:nvPr/>
              </p:nvSpPr>
              <p:spPr>
                <a:xfrm>
                  <a:off x="3207268" y="1061856"/>
                  <a:ext cx="2357454" cy="785818"/>
                </a:xfrm>
                <a:prstGeom prst="diamond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675" dirty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AMBULATÓRIO/ACOLHIMENTO</a:t>
                  </a:r>
                </a:p>
              </p:txBody>
            </p:sp>
            <p:sp>
              <p:nvSpPr>
                <p:cNvPr id="5" name="Retângulo de cantos arredondados 4">
                  <a:extLst>
                    <a:ext uri="{FF2B5EF4-FFF2-40B4-BE49-F238E27FC236}">
                      <a16:creationId xmlns:a16="http://schemas.microsoft.com/office/drawing/2014/main" id="{C7FE28AF-8309-4A8F-9E69-01EE785FE827}"/>
                    </a:ext>
                  </a:extLst>
                </p:cNvPr>
                <p:cNvSpPr/>
                <p:nvPr/>
              </p:nvSpPr>
              <p:spPr>
                <a:xfrm>
                  <a:off x="3635896" y="2204864"/>
                  <a:ext cx="1485904" cy="642942"/>
                </a:xfrm>
                <a:prstGeom prst="round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675" dirty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PRÉ-NATAL</a:t>
                  </a:r>
                </a:p>
              </p:txBody>
            </p:sp>
            <p:sp>
              <p:nvSpPr>
                <p:cNvPr id="6" name="Retângulo de cantos arredondados 5">
                  <a:extLst>
                    <a:ext uri="{FF2B5EF4-FFF2-40B4-BE49-F238E27FC236}">
                      <a16:creationId xmlns:a16="http://schemas.microsoft.com/office/drawing/2014/main" id="{3CD33FA3-423D-4FB0-8D8B-216F443B6D37}"/>
                    </a:ext>
                  </a:extLst>
                </p:cNvPr>
                <p:cNvSpPr/>
                <p:nvPr/>
              </p:nvSpPr>
              <p:spPr>
                <a:xfrm>
                  <a:off x="7422110" y="2204864"/>
                  <a:ext cx="1390952" cy="642942"/>
                </a:xfrm>
                <a:prstGeom prst="round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675" dirty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DOENÇA TROFOBLÁSTICA GESTACIONAL</a:t>
                  </a:r>
                </a:p>
              </p:txBody>
            </p:sp>
            <p:sp>
              <p:nvSpPr>
                <p:cNvPr id="7" name="Retângulo de cantos arredondados 6">
                  <a:extLst>
                    <a:ext uri="{FF2B5EF4-FFF2-40B4-BE49-F238E27FC236}">
                      <a16:creationId xmlns:a16="http://schemas.microsoft.com/office/drawing/2014/main" id="{B0F64A77-B2D6-43E8-A9F0-DE66536A05DE}"/>
                    </a:ext>
                  </a:extLst>
                </p:cNvPr>
                <p:cNvSpPr/>
                <p:nvPr/>
              </p:nvSpPr>
              <p:spPr>
                <a:xfrm>
                  <a:off x="421186" y="2204864"/>
                  <a:ext cx="1314822" cy="714380"/>
                </a:xfrm>
                <a:prstGeom prst="round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675" dirty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PLANEJAMENTO FAMILIAR</a:t>
                  </a:r>
                </a:p>
              </p:txBody>
            </p:sp>
            <p:sp>
              <p:nvSpPr>
                <p:cNvPr id="8" name="Retângulo de cantos arredondados 8">
                  <a:extLst>
                    <a:ext uri="{FF2B5EF4-FFF2-40B4-BE49-F238E27FC236}">
                      <a16:creationId xmlns:a16="http://schemas.microsoft.com/office/drawing/2014/main" id="{CFE657DA-D254-4EB9-8D06-EDD125493D48}"/>
                    </a:ext>
                  </a:extLst>
                </p:cNvPr>
                <p:cNvSpPr/>
                <p:nvPr/>
              </p:nvSpPr>
              <p:spPr>
                <a:xfrm>
                  <a:off x="2921516" y="3276434"/>
                  <a:ext cx="914400" cy="500066"/>
                </a:xfrm>
                <a:prstGeom prst="round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675" dirty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DIABETES</a:t>
                  </a:r>
                </a:p>
              </p:txBody>
            </p:sp>
            <p:sp>
              <p:nvSpPr>
                <p:cNvPr id="9" name="Retângulo de cantos arredondados 9">
                  <a:extLst>
                    <a:ext uri="{FF2B5EF4-FFF2-40B4-BE49-F238E27FC236}">
                      <a16:creationId xmlns:a16="http://schemas.microsoft.com/office/drawing/2014/main" id="{4693E628-E392-4BEA-A439-E37A225B1FBA}"/>
                    </a:ext>
                  </a:extLst>
                </p:cNvPr>
                <p:cNvSpPr/>
                <p:nvPr/>
              </p:nvSpPr>
              <p:spPr>
                <a:xfrm>
                  <a:off x="3921648" y="3276434"/>
                  <a:ext cx="914400" cy="500066"/>
                </a:xfrm>
                <a:prstGeom prst="round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675" dirty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GEMELAR</a:t>
                  </a:r>
                </a:p>
              </p:txBody>
            </p:sp>
            <p:sp>
              <p:nvSpPr>
                <p:cNvPr id="10" name="Retângulo de cantos arredondados 10">
                  <a:extLst>
                    <a:ext uri="{FF2B5EF4-FFF2-40B4-BE49-F238E27FC236}">
                      <a16:creationId xmlns:a16="http://schemas.microsoft.com/office/drawing/2014/main" id="{06D28351-E805-4122-841C-2D6CC4110AD3}"/>
                    </a:ext>
                  </a:extLst>
                </p:cNvPr>
                <p:cNvSpPr/>
                <p:nvPr/>
              </p:nvSpPr>
              <p:spPr>
                <a:xfrm>
                  <a:off x="4921780" y="3276434"/>
                  <a:ext cx="1000132" cy="500066"/>
                </a:xfrm>
                <a:prstGeom prst="round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675" dirty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RISCO HABITUAL</a:t>
                  </a:r>
                </a:p>
              </p:txBody>
            </p:sp>
            <p:sp>
              <p:nvSpPr>
                <p:cNvPr id="11" name="Retângulo de cantos arredondados 11">
                  <a:extLst>
                    <a:ext uri="{FF2B5EF4-FFF2-40B4-BE49-F238E27FC236}">
                      <a16:creationId xmlns:a16="http://schemas.microsoft.com/office/drawing/2014/main" id="{7A3065DD-E36B-44F8-9892-8B6D240E2F3D}"/>
                    </a:ext>
                  </a:extLst>
                </p:cNvPr>
                <p:cNvSpPr/>
                <p:nvPr/>
              </p:nvSpPr>
              <p:spPr>
                <a:xfrm>
                  <a:off x="6064788" y="3276434"/>
                  <a:ext cx="914400" cy="500066"/>
                </a:xfrm>
                <a:prstGeom prst="round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675" dirty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MEDICINA</a:t>
                  </a:r>
                </a:p>
                <a:p>
                  <a:pPr algn="ctr"/>
                  <a:r>
                    <a:rPr lang="pt-BR" sz="675" dirty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FETAL</a:t>
                  </a:r>
                </a:p>
              </p:txBody>
            </p:sp>
            <p:cxnSp>
              <p:nvCxnSpPr>
                <p:cNvPr id="12" name="Conector de seta reta 13">
                  <a:extLst>
                    <a:ext uri="{FF2B5EF4-FFF2-40B4-BE49-F238E27FC236}">
                      <a16:creationId xmlns:a16="http://schemas.microsoft.com/office/drawing/2014/main" id="{FACAE82D-1938-4B67-AD40-A903C7989A1D}"/>
                    </a:ext>
                  </a:extLst>
                </p:cNvPr>
                <p:cNvCxnSpPr>
                  <a:stCxn id="3" idx="4"/>
                  <a:endCxn id="4" idx="0"/>
                </p:cNvCxnSpPr>
                <p:nvPr/>
              </p:nvCxnSpPr>
              <p:spPr>
                <a:xfrm rot="5400000">
                  <a:off x="4243119" y="918980"/>
                  <a:ext cx="285752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Conector reto 12">
                  <a:extLst>
                    <a:ext uri="{FF2B5EF4-FFF2-40B4-BE49-F238E27FC236}">
                      <a16:creationId xmlns:a16="http://schemas.microsoft.com/office/drawing/2014/main" id="{80CCD27A-D524-40FF-9187-11B3A8A8B5A5}"/>
                    </a:ext>
                  </a:extLst>
                </p:cNvPr>
                <p:cNvCxnSpPr/>
                <p:nvPr/>
              </p:nvCxnSpPr>
              <p:spPr>
                <a:xfrm>
                  <a:off x="1064128" y="1990550"/>
                  <a:ext cx="7000924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Conector reto 13">
                  <a:extLst>
                    <a:ext uri="{FF2B5EF4-FFF2-40B4-BE49-F238E27FC236}">
                      <a16:creationId xmlns:a16="http://schemas.microsoft.com/office/drawing/2014/main" id="{2CBC30B9-BEF2-44E2-87B1-A7CBC1A47C69}"/>
                    </a:ext>
                  </a:extLst>
                </p:cNvPr>
                <p:cNvCxnSpPr/>
                <p:nvPr/>
              </p:nvCxnSpPr>
              <p:spPr>
                <a:xfrm>
                  <a:off x="2350012" y="3062120"/>
                  <a:ext cx="4143404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Conector de seta reta 57">
                  <a:extLst>
                    <a:ext uri="{FF2B5EF4-FFF2-40B4-BE49-F238E27FC236}">
                      <a16:creationId xmlns:a16="http://schemas.microsoft.com/office/drawing/2014/main" id="{1FD39086-52C0-4832-9A0C-0DFD52E8B667}"/>
                    </a:ext>
                  </a:extLst>
                </p:cNvPr>
                <p:cNvCxnSpPr>
                  <a:stCxn id="5" idx="2"/>
                  <a:endCxn id="9" idx="0"/>
                </p:cNvCxnSpPr>
                <p:nvPr/>
              </p:nvCxnSpPr>
              <p:spPr>
                <a:xfrm rot="5400000">
                  <a:off x="4164534" y="3062120"/>
                  <a:ext cx="428628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Conector de seta reta 59">
                  <a:extLst>
                    <a:ext uri="{FF2B5EF4-FFF2-40B4-BE49-F238E27FC236}">
                      <a16:creationId xmlns:a16="http://schemas.microsoft.com/office/drawing/2014/main" id="{ADB30C8A-A684-4EDC-A39C-D599DDF52304}"/>
                    </a:ext>
                  </a:extLst>
                </p:cNvPr>
                <p:cNvCxnSpPr>
                  <a:endCxn id="10" idx="0"/>
                </p:cNvCxnSpPr>
                <p:nvPr/>
              </p:nvCxnSpPr>
              <p:spPr>
                <a:xfrm rot="5400000">
                  <a:off x="5314689" y="3169277"/>
                  <a:ext cx="214314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Conector de seta reta 67">
                  <a:extLst>
                    <a:ext uri="{FF2B5EF4-FFF2-40B4-BE49-F238E27FC236}">
                      <a16:creationId xmlns:a16="http://schemas.microsoft.com/office/drawing/2014/main" id="{1D28D825-DC05-4E80-B355-B720E124E89E}"/>
                    </a:ext>
                  </a:extLst>
                </p:cNvPr>
                <p:cNvCxnSpPr>
                  <a:stCxn id="4" idx="2"/>
                  <a:endCxn id="5" idx="0"/>
                </p:cNvCxnSpPr>
                <p:nvPr/>
              </p:nvCxnSpPr>
              <p:spPr>
                <a:xfrm rot="5400000">
                  <a:off x="4203827" y="2022696"/>
                  <a:ext cx="357190" cy="714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Conector de seta reta 69">
                  <a:extLst>
                    <a:ext uri="{FF2B5EF4-FFF2-40B4-BE49-F238E27FC236}">
                      <a16:creationId xmlns:a16="http://schemas.microsoft.com/office/drawing/2014/main" id="{3241CAAD-3A4E-40DF-9E42-57592A36AD49}"/>
                    </a:ext>
                  </a:extLst>
                </p:cNvPr>
                <p:cNvCxnSpPr>
                  <a:cxnSpLocks/>
                  <a:endCxn id="6" idx="0"/>
                </p:cNvCxnSpPr>
                <p:nvPr/>
              </p:nvCxnSpPr>
              <p:spPr>
                <a:xfrm>
                  <a:off x="8065051" y="1990550"/>
                  <a:ext cx="52535" cy="214314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Conector de seta reta 71">
                  <a:extLst>
                    <a:ext uri="{FF2B5EF4-FFF2-40B4-BE49-F238E27FC236}">
                      <a16:creationId xmlns:a16="http://schemas.microsoft.com/office/drawing/2014/main" id="{BE887A55-8EE3-4673-948F-6E54EBA61B93}"/>
                    </a:ext>
                  </a:extLst>
                </p:cNvPr>
                <p:cNvCxnSpPr>
                  <a:cxnSpLocks/>
                  <a:endCxn id="7" idx="0"/>
                </p:cNvCxnSpPr>
                <p:nvPr/>
              </p:nvCxnSpPr>
              <p:spPr>
                <a:xfrm flipH="1">
                  <a:off x="1078597" y="1990550"/>
                  <a:ext cx="14474" cy="214314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Conector de seta reta 95">
                  <a:extLst>
                    <a:ext uri="{FF2B5EF4-FFF2-40B4-BE49-F238E27FC236}">
                      <a16:creationId xmlns:a16="http://schemas.microsoft.com/office/drawing/2014/main" id="{F098B751-BACA-4A0B-A39D-8258EAF77847}"/>
                    </a:ext>
                  </a:extLst>
                </p:cNvPr>
                <p:cNvCxnSpPr>
                  <a:endCxn id="11" idx="0"/>
                </p:cNvCxnSpPr>
                <p:nvPr/>
              </p:nvCxnSpPr>
              <p:spPr>
                <a:xfrm rot="16200000" flipH="1">
                  <a:off x="6400545" y="3154991"/>
                  <a:ext cx="214314" cy="2857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Conector reto 20">
                  <a:extLst>
                    <a:ext uri="{FF2B5EF4-FFF2-40B4-BE49-F238E27FC236}">
                      <a16:creationId xmlns:a16="http://schemas.microsoft.com/office/drawing/2014/main" id="{43110938-9901-4885-9763-7B3718F89C91}"/>
                    </a:ext>
                  </a:extLst>
                </p:cNvPr>
                <p:cNvCxnSpPr/>
                <p:nvPr/>
              </p:nvCxnSpPr>
              <p:spPr>
                <a:xfrm>
                  <a:off x="1064128" y="3990814"/>
                  <a:ext cx="707236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ector de seta reta 104">
                  <a:extLst>
                    <a:ext uri="{FF2B5EF4-FFF2-40B4-BE49-F238E27FC236}">
                      <a16:creationId xmlns:a16="http://schemas.microsoft.com/office/drawing/2014/main" id="{F8534E68-1292-4CA8-979C-2C54640E84B6}"/>
                    </a:ext>
                  </a:extLst>
                </p:cNvPr>
                <p:cNvCxnSpPr>
                  <a:cxnSpLocks/>
                  <a:stCxn id="7" idx="2"/>
                </p:cNvCxnSpPr>
                <p:nvPr/>
              </p:nvCxnSpPr>
              <p:spPr>
                <a:xfrm>
                  <a:off x="1078597" y="2919244"/>
                  <a:ext cx="14468" cy="107157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Pentágono 128">
                  <a:extLst>
                    <a:ext uri="{FF2B5EF4-FFF2-40B4-BE49-F238E27FC236}">
                      <a16:creationId xmlns:a16="http://schemas.microsoft.com/office/drawing/2014/main" id="{8BB8E701-7AB5-4DF8-ACBC-374E1026969F}"/>
                    </a:ext>
                  </a:extLst>
                </p:cNvPr>
                <p:cNvSpPr/>
                <p:nvPr/>
              </p:nvSpPr>
              <p:spPr>
                <a:xfrm>
                  <a:off x="421186" y="704666"/>
                  <a:ext cx="1608149" cy="484632"/>
                </a:xfrm>
                <a:prstGeom prst="homePlat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675" dirty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AMBULATÓRIO</a:t>
                  </a:r>
                </a:p>
              </p:txBody>
            </p:sp>
            <p:cxnSp>
              <p:nvCxnSpPr>
                <p:cNvPr id="24" name="Conector de Seta Reta 23">
                  <a:extLst>
                    <a:ext uri="{FF2B5EF4-FFF2-40B4-BE49-F238E27FC236}">
                      <a16:creationId xmlns:a16="http://schemas.microsoft.com/office/drawing/2014/main" id="{29E086A9-3724-4A89-91F1-4CB6DDB50987}"/>
                    </a:ext>
                  </a:extLst>
                </p:cNvPr>
                <p:cNvCxnSpPr/>
                <p:nvPr/>
              </p:nvCxnSpPr>
              <p:spPr>
                <a:xfrm flipH="1">
                  <a:off x="2342082" y="3062119"/>
                  <a:ext cx="7930" cy="214315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de Seta Reta 24">
                  <a:extLst>
                    <a:ext uri="{FF2B5EF4-FFF2-40B4-BE49-F238E27FC236}">
                      <a16:creationId xmlns:a16="http://schemas.microsoft.com/office/drawing/2014/main" id="{AF92CB29-745B-4DAC-A5C5-7DE9F68822B7}"/>
                    </a:ext>
                  </a:extLst>
                </p:cNvPr>
                <p:cNvCxnSpPr>
                  <a:endCxn id="8" idx="0"/>
                </p:cNvCxnSpPr>
                <p:nvPr/>
              </p:nvCxnSpPr>
              <p:spPr>
                <a:xfrm>
                  <a:off x="3378716" y="3062119"/>
                  <a:ext cx="0" cy="214315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Losango 25">
                  <a:extLst>
                    <a:ext uri="{FF2B5EF4-FFF2-40B4-BE49-F238E27FC236}">
                      <a16:creationId xmlns:a16="http://schemas.microsoft.com/office/drawing/2014/main" id="{68AACA16-B457-419D-9D50-EBE6C6DEEA4D}"/>
                    </a:ext>
                  </a:extLst>
                </p:cNvPr>
                <p:cNvSpPr/>
                <p:nvPr/>
              </p:nvSpPr>
              <p:spPr>
                <a:xfrm>
                  <a:off x="3323877" y="4462308"/>
                  <a:ext cx="2195674" cy="914400"/>
                </a:xfrm>
                <a:prstGeom prst="diamond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675" dirty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INTERNAÇÃO</a:t>
                  </a:r>
                </a:p>
              </p:txBody>
            </p:sp>
            <p:cxnSp>
              <p:nvCxnSpPr>
                <p:cNvPr id="27" name="Conector de Seta Reta 26">
                  <a:extLst>
                    <a:ext uri="{FF2B5EF4-FFF2-40B4-BE49-F238E27FC236}">
                      <a16:creationId xmlns:a16="http://schemas.microsoft.com/office/drawing/2014/main" id="{E928DE58-B328-4AD2-BA1D-7C2028A8BAE9}"/>
                    </a:ext>
                  </a:extLst>
                </p:cNvPr>
                <p:cNvCxnSpPr>
                  <a:cxnSpLocks/>
                  <a:endCxn id="26" idx="0"/>
                </p:cNvCxnSpPr>
                <p:nvPr/>
              </p:nvCxnSpPr>
              <p:spPr>
                <a:xfrm>
                  <a:off x="4421714" y="3989226"/>
                  <a:ext cx="0" cy="47308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Seta: para a Direita 27">
                  <a:extLst>
                    <a:ext uri="{FF2B5EF4-FFF2-40B4-BE49-F238E27FC236}">
                      <a16:creationId xmlns:a16="http://schemas.microsoft.com/office/drawing/2014/main" id="{F74EA5BF-ECD1-4218-A74C-A4B69F0C2243}"/>
                    </a:ext>
                  </a:extLst>
                </p:cNvPr>
                <p:cNvSpPr/>
                <p:nvPr/>
              </p:nvSpPr>
              <p:spPr>
                <a:xfrm>
                  <a:off x="446200" y="4520188"/>
                  <a:ext cx="1621350" cy="856520"/>
                </a:xfrm>
                <a:prstGeom prst="rightArrow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675" dirty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ADMISSÃO</a:t>
                  </a:r>
                </a:p>
              </p:txBody>
            </p:sp>
            <p:sp>
              <p:nvSpPr>
                <p:cNvPr id="29" name="Retângulo de cantos arredondados 125">
                  <a:extLst>
                    <a:ext uri="{FF2B5EF4-FFF2-40B4-BE49-F238E27FC236}">
                      <a16:creationId xmlns:a16="http://schemas.microsoft.com/office/drawing/2014/main" id="{B069C460-FCB4-4BE9-8E94-FD0D02C8F7E8}"/>
                    </a:ext>
                  </a:extLst>
                </p:cNvPr>
                <p:cNvSpPr/>
                <p:nvPr/>
              </p:nvSpPr>
              <p:spPr>
                <a:xfrm>
                  <a:off x="4600309" y="5669607"/>
                  <a:ext cx="1928826" cy="642942"/>
                </a:xfrm>
                <a:prstGeom prst="round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675" dirty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CCENTRO OBSTÉTRICO</a:t>
                  </a:r>
                </a:p>
              </p:txBody>
            </p:sp>
            <p:sp>
              <p:nvSpPr>
                <p:cNvPr id="30" name="Retângulo de cantos arredondados 125">
                  <a:extLst>
                    <a:ext uri="{FF2B5EF4-FFF2-40B4-BE49-F238E27FC236}">
                      <a16:creationId xmlns:a16="http://schemas.microsoft.com/office/drawing/2014/main" id="{1D98B942-4D3D-4465-902A-BF87FE8FF6D7}"/>
                    </a:ext>
                  </a:extLst>
                </p:cNvPr>
                <p:cNvSpPr/>
                <p:nvPr/>
              </p:nvSpPr>
              <p:spPr>
                <a:xfrm>
                  <a:off x="2210361" y="5669607"/>
                  <a:ext cx="1928826" cy="642942"/>
                </a:xfrm>
                <a:prstGeom prst="round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675" dirty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ALOJAMENTO CONJUNTO</a:t>
                  </a:r>
                </a:p>
              </p:txBody>
            </p:sp>
            <p:cxnSp>
              <p:nvCxnSpPr>
                <p:cNvPr id="31" name="Conector de Seta Reta 30">
                  <a:extLst>
                    <a:ext uri="{FF2B5EF4-FFF2-40B4-BE49-F238E27FC236}">
                      <a16:creationId xmlns:a16="http://schemas.microsoft.com/office/drawing/2014/main" id="{13975D84-A2E1-4B4D-AA71-40342CBBD9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22110" y="3989227"/>
                  <a:ext cx="0" cy="425913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to 31">
                  <a:extLst>
                    <a:ext uri="{FF2B5EF4-FFF2-40B4-BE49-F238E27FC236}">
                      <a16:creationId xmlns:a16="http://schemas.microsoft.com/office/drawing/2014/main" id="{AA648184-FF3E-40FF-AFD3-2ADA6F8FB70F}"/>
                    </a:ext>
                  </a:extLst>
                </p:cNvPr>
                <p:cNvCxnSpPr/>
                <p:nvPr/>
              </p:nvCxnSpPr>
              <p:spPr>
                <a:xfrm>
                  <a:off x="3174774" y="5507542"/>
                  <a:ext cx="2389948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de Seta Reta 32">
                  <a:extLst>
                    <a:ext uri="{FF2B5EF4-FFF2-40B4-BE49-F238E27FC236}">
                      <a16:creationId xmlns:a16="http://schemas.microsoft.com/office/drawing/2014/main" id="{5252203E-1AD7-4F21-805D-582680D36A89}"/>
                    </a:ext>
                  </a:extLst>
                </p:cNvPr>
                <p:cNvCxnSpPr>
                  <a:stCxn id="26" idx="2"/>
                </p:cNvCxnSpPr>
                <p:nvPr/>
              </p:nvCxnSpPr>
              <p:spPr>
                <a:xfrm>
                  <a:off x="4421714" y="5376708"/>
                  <a:ext cx="0" cy="130834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de Seta Reta 33">
                  <a:extLst>
                    <a:ext uri="{FF2B5EF4-FFF2-40B4-BE49-F238E27FC236}">
                      <a16:creationId xmlns:a16="http://schemas.microsoft.com/office/drawing/2014/main" id="{B53D6EAE-F6DF-45CC-BF46-F552EA8CDFCA}"/>
                    </a:ext>
                  </a:extLst>
                </p:cNvPr>
                <p:cNvCxnSpPr>
                  <a:endCxn id="30" idx="0"/>
                </p:cNvCxnSpPr>
                <p:nvPr/>
              </p:nvCxnSpPr>
              <p:spPr>
                <a:xfrm>
                  <a:off x="3174774" y="5507542"/>
                  <a:ext cx="0" cy="162065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de Seta Reta 34">
                  <a:extLst>
                    <a:ext uri="{FF2B5EF4-FFF2-40B4-BE49-F238E27FC236}">
                      <a16:creationId xmlns:a16="http://schemas.microsoft.com/office/drawing/2014/main" id="{6304FC89-6291-438D-8182-C8014641BACA}"/>
                    </a:ext>
                  </a:extLst>
                </p:cNvPr>
                <p:cNvCxnSpPr>
                  <a:endCxn id="29" idx="0"/>
                </p:cNvCxnSpPr>
                <p:nvPr/>
              </p:nvCxnSpPr>
              <p:spPr>
                <a:xfrm>
                  <a:off x="5564722" y="5507542"/>
                  <a:ext cx="0" cy="162065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to 35">
                  <a:extLst>
                    <a:ext uri="{FF2B5EF4-FFF2-40B4-BE49-F238E27FC236}">
                      <a16:creationId xmlns:a16="http://schemas.microsoft.com/office/drawing/2014/main" id="{81CBAAB0-9CFF-41D8-88B3-7BEEFEA23924}"/>
                    </a:ext>
                  </a:extLst>
                </p:cNvPr>
                <p:cNvCxnSpPr/>
                <p:nvPr/>
              </p:nvCxnSpPr>
              <p:spPr>
                <a:xfrm>
                  <a:off x="3174774" y="6515654"/>
                  <a:ext cx="2389948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de Seta Reta 36">
                  <a:extLst>
                    <a:ext uri="{FF2B5EF4-FFF2-40B4-BE49-F238E27FC236}">
                      <a16:creationId xmlns:a16="http://schemas.microsoft.com/office/drawing/2014/main" id="{33EEE1A9-5065-428C-88CE-A6F436269308}"/>
                    </a:ext>
                  </a:extLst>
                </p:cNvPr>
                <p:cNvCxnSpPr>
                  <a:stCxn id="30" idx="2"/>
                </p:cNvCxnSpPr>
                <p:nvPr/>
              </p:nvCxnSpPr>
              <p:spPr>
                <a:xfrm>
                  <a:off x="3174774" y="6312549"/>
                  <a:ext cx="0" cy="203105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de Seta Reta 37">
                  <a:extLst>
                    <a:ext uri="{FF2B5EF4-FFF2-40B4-BE49-F238E27FC236}">
                      <a16:creationId xmlns:a16="http://schemas.microsoft.com/office/drawing/2014/main" id="{3D01525F-E1EC-4CC8-A1AD-AFB1EDBDBE1F}"/>
                    </a:ext>
                  </a:extLst>
                </p:cNvPr>
                <p:cNvCxnSpPr>
                  <a:stCxn id="29" idx="2"/>
                </p:cNvCxnSpPr>
                <p:nvPr/>
              </p:nvCxnSpPr>
              <p:spPr>
                <a:xfrm>
                  <a:off x="5564722" y="6312549"/>
                  <a:ext cx="0" cy="203105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de Seta Reta 38">
                  <a:extLst>
                    <a:ext uri="{FF2B5EF4-FFF2-40B4-BE49-F238E27FC236}">
                      <a16:creationId xmlns:a16="http://schemas.microsoft.com/office/drawing/2014/main" id="{06061A22-53BB-4011-8741-A51F078D0B6B}"/>
                    </a:ext>
                  </a:extLst>
                </p:cNvPr>
                <p:cNvCxnSpPr/>
                <p:nvPr/>
              </p:nvCxnSpPr>
              <p:spPr>
                <a:xfrm>
                  <a:off x="4385201" y="6515654"/>
                  <a:ext cx="0" cy="144016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" name="Conector de seta reta 106">
                <a:extLst>
                  <a:ext uri="{FF2B5EF4-FFF2-40B4-BE49-F238E27FC236}">
                    <a16:creationId xmlns:a16="http://schemas.microsoft.com/office/drawing/2014/main" id="{4F1D3051-9925-43A5-BD6C-9E1B443784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81326" y="2900419"/>
                <a:ext cx="18903" cy="11430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Retângulo de cantos arredondados 7">
              <a:extLst>
                <a:ext uri="{FF2B5EF4-FFF2-40B4-BE49-F238E27FC236}">
                  <a16:creationId xmlns:a16="http://schemas.microsoft.com/office/drawing/2014/main" id="{AE1914F7-0013-4CD9-998B-B42AD75AD340}"/>
                </a:ext>
              </a:extLst>
            </p:cNvPr>
            <p:cNvSpPr/>
            <p:nvPr/>
          </p:nvSpPr>
          <p:spPr>
            <a:xfrm>
              <a:off x="1804227" y="3317402"/>
              <a:ext cx="1100142" cy="500066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HIPERTENSAO</a:t>
              </a:r>
            </a:p>
          </p:txBody>
        </p:sp>
      </p:grpSp>
      <p:sp>
        <p:nvSpPr>
          <p:cNvPr id="44" name="Retângulo 43">
            <a:extLst>
              <a:ext uri="{FF2B5EF4-FFF2-40B4-BE49-F238E27FC236}">
                <a16:creationId xmlns:a16="http://schemas.microsoft.com/office/drawing/2014/main" id="{378F0DD6-F027-450B-B1C3-AF0D388AE13B}"/>
              </a:ext>
            </a:extLst>
          </p:cNvPr>
          <p:cNvSpPr/>
          <p:nvPr/>
        </p:nvSpPr>
        <p:spPr>
          <a:xfrm>
            <a:off x="3150947" y="8986648"/>
            <a:ext cx="35504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2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Figura 4 - Fluxograma de agendamento cirúrgico do Centro Obstétrico da Maternidade Escola-UFRJ. Rio de Janeiro, RJ, 2015</a:t>
            </a:r>
            <a:endParaRPr lang="pt-BR" sz="1200" dirty="0"/>
          </a:p>
        </p:txBody>
      </p:sp>
      <p:grpSp>
        <p:nvGrpSpPr>
          <p:cNvPr id="45" name="Agrupar 44">
            <a:extLst>
              <a:ext uri="{FF2B5EF4-FFF2-40B4-BE49-F238E27FC236}">
                <a16:creationId xmlns:a16="http://schemas.microsoft.com/office/drawing/2014/main" id="{68F2DFB2-74FE-42FD-B73A-FA3C53158C33}"/>
              </a:ext>
            </a:extLst>
          </p:cNvPr>
          <p:cNvGrpSpPr/>
          <p:nvPr/>
        </p:nvGrpSpPr>
        <p:grpSpPr>
          <a:xfrm>
            <a:off x="-196478" y="3299680"/>
            <a:ext cx="6897836" cy="2860685"/>
            <a:chOff x="507945" y="576891"/>
            <a:chExt cx="8384535" cy="6088486"/>
          </a:xfrm>
        </p:grpSpPr>
        <p:sp>
          <p:nvSpPr>
            <p:cNvPr id="46" name="Retângulo de cantos arredondados 1">
              <a:extLst>
                <a:ext uri="{FF2B5EF4-FFF2-40B4-BE49-F238E27FC236}">
                  <a16:creationId xmlns:a16="http://schemas.microsoft.com/office/drawing/2014/main" id="{188AAF93-F568-4C9E-B273-39203A8ACD31}"/>
                </a:ext>
              </a:extLst>
            </p:cNvPr>
            <p:cNvSpPr/>
            <p:nvPr/>
          </p:nvSpPr>
          <p:spPr>
            <a:xfrm>
              <a:off x="1140693" y="3211497"/>
              <a:ext cx="3857652" cy="57150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COMUNICAÇÃO DOS PROCEDIMENTOS / MAPA CIRÚRGICO</a:t>
              </a:r>
            </a:p>
          </p:txBody>
        </p:sp>
        <p:sp>
          <p:nvSpPr>
            <p:cNvPr id="47" name="Retângulo de cantos arredondados 2">
              <a:extLst>
                <a:ext uri="{FF2B5EF4-FFF2-40B4-BE49-F238E27FC236}">
                  <a16:creationId xmlns:a16="http://schemas.microsoft.com/office/drawing/2014/main" id="{3C35E1D3-E39D-40C1-A0AF-B98EC0CD65B9}"/>
                </a:ext>
              </a:extLst>
            </p:cNvPr>
            <p:cNvSpPr/>
            <p:nvPr/>
          </p:nvSpPr>
          <p:spPr>
            <a:xfrm>
              <a:off x="6060887" y="3211497"/>
              <a:ext cx="2645486" cy="57150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PLANEJAMENTO DOS RECURSOS HUMANOS E INSUMOS</a:t>
              </a:r>
            </a:p>
          </p:txBody>
        </p:sp>
        <p:sp>
          <p:nvSpPr>
            <p:cNvPr id="48" name="Retângulo de cantos arredondados 7">
              <a:extLst>
                <a:ext uri="{FF2B5EF4-FFF2-40B4-BE49-F238E27FC236}">
                  <a16:creationId xmlns:a16="http://schemas.microsoft.com/office/drawing/2014/main" id="{E18B9FB6-D650-4EE4-8FC6-53526D0BA3F0}"/>
                </a:ext>
              </a:extLst>
            </p:cNvPr>
            <p:cNvSpPr/>
            <p:nvPr/>
          </p:nvSpPr>
          <p:spPr>
            <a:xfrm>
              <a:off x="507945" y="4361121"/>
              <a:ext cx="1000132" cy="500066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52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AMBULATÓRIO </a:t>
              </a:r>
            </a:p>
          </p:txBody>
        </p:sp>
        <p:sp>
          <p:nvSpPr>
            <p:cNvPr id="49" name="Retângulo de cantos arredondados 9">
              <a:extLst>
                <a:ext uri="{FF2B5EF4-FFF2-40B4-BE49-F238E27FC236}">
                  <a16:creationId xmlns:a16="http://schemas.microsoft.com/office/drawing/2014/main" id="{63B032A6-3251-4699-B666-90AB932C1DAC}"/>
                </a:ext>
              </a:extLst>
            </p:cNvPr>
            <p:cNvSpPr/>
            <p:nvPr/>
          </p:nvSpPr>
          <p:spPr>
            <a:xfrm>
              <a:off x="1602998" y="4361121"/>
              <a:ext cx="914400" cy="500066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52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ALOJAMENTO</a:t>
              </a:r>
            </a:p>
            <a:p>
              <a:pPr algn="ctr"/>
              <a:r>
                <a:rPr lang="pt-BR" sz="52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CONJUNTO</a:t>
              </a:r>
            </a:p>
          </p:txBody>
        </p:sp>
        <p:sp>
          <p:nvSpPr>
            <p:cNvPr id="50" name="Retângulo de cantos arredondados 10">
              <a:extLst>
                <a:ext uri="{FF2B5EF4-FFF2-40B4-BE49-F238E27FC236}">
                  <a16:creationId xmlns:a16="http://schemas.microsoft.com/office/drawing/2014/main" id="{E5847E74-5225-4E1A-99A0-8342A114BF99}"/>
                </a:ext>
              </a:extLst>
            </p:cNvPr>
            <p:cNvSpPr/>
            <p:nvPr/>
          </p:nvSpPr>
          <p:spPr>
            <a:xfrm>
              <a:off x="2612319" y="4361121"/>
              <a:ext cx="914400" cy="500066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52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UTI-NEONATAL</a:t>
              </a:r>
            </a:p>
          </p:txBody>
        </p:sp>
        <p:sp>
          <p:nvSpPr>
            <p:cNvPr id="51" name="Retângulo de cantos arredondados 12">
              <a:extLst>
                <a:ext uri="{FF2B5EF4-FFF2-40B4-BE49-F238E27FC236}">
                  <a16:creationId xmlns:a16="http://schemas.microsoft.com/office/drawing/2014/main" id="{3E9F536F-39B9-45E5-BF08-1EEBD45F00F9}"/>
                </a:ext>
              </a:extLst>
            </p:cNvPr>
            <p:cNvSpPr/>
            <p:nvPr/>
          </p:nvSpPr>
          <p:spPr>
            <a:xfrm>
              <a:off x="3613940" y="4353433"/>
              <a:ext cx="928694" cy="500066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52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CENTRO OBSTÉTRICO/ CME</a:t>
              </a:r>
            </a:p>
          </p:txBody>
        </p:sp>
        <p:sp>
          <p:nvSpPr>
            <p:cNvPr id="52" name="Retângulo de cantos arredondados 14">
              <a:extLst>
                <a:ext uri="{FF2B5EF4-FFF2-40B4-BE49-F238E27FC236}">
                  <a16:creationId xmlns:a16="http://schemas.microsoft.com/office/drawing/2014/main" id="{9A1A10E0-07C2-4A4C-AD8B-BEB7B08B83E2}"/>
                </a:ext>
              </a:extLst>
            </p:cNvPr>
            <p:cNvSpPr/>
            <p:nvPr/>
          </p:nvSpPr>
          <p:spPr>
            <a:xfrm>
              <a:off x="5652192" y="4353433"/>
              <a:ext cx="914400" cy="500066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52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EMERGÊNCIA</a:t>
              </a:r>
            </a:p>
          </p:txBody>
        </p:sp>
        <p:sp>
          <p:nvSpPr>
            <p:cNvPr id="53" name="Retângulo de cantos arredondados 16">
              <a:extLst>
                <a:ext uri="{FF2B5EF4-FFF2-40B4-BE49-F238E27FC236}">
                  <a16:creationId xmlns:a16="http://schemas.microsoft.com/office/drawing/2014/main" id="{CAA79A5D-3FEC-46C5-BAB2-0577110686AD}"/>
                </a:ext>
              </a:extLst>
            </p:cNvPr>
            <p:cNvSpPr/>
            <p:nvPr/>
          </p:nvSpPr>
          <p:spPr>
            <a:xfrm>
              <a:off x="4625511" y="4353433"/>
              <a:ext cx="914400" cy="500066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52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DIREÇÃO</a:t>
              </a:r>
            </a:p>
          </p:txBody>
        </p:sp>
        <p:sp>
          <p:nvSpPr>
            <p:cNvPr id="54" name="Losango 53">
              <a:extLst>
                <a:ext uri="{FF2B5EF4-FFF2-40B4-BE49-F238E27FC236}">
                  <a16:creationId xmlns:a16="http://schemas.microsoft.com/office/drawing/2014/main" id="{58F6AB62-E662-4901-870D-28F0E6404E6D}"/>
                </a:ext>
              </a:extLst>
            </p:cNvPr>
            <p:cNvSpPr/>
            <p:nvPr/>
          </p:nvSpPr>
          <p:spPr>
            <a:xfrm>
              <a:off x="3563888" y="576891"/>
              <a:ext cx="2500556" cy="914400"/>
            </a:xfrm>
            <a:prstGeom prst="diamond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AGENDAMENTO CIRÚRGICO</a:t>
              </a:r>
            </a:p>
          </p:txBody>
        </p:sp>
        <p:sp>
          <p:nvSpPr>
            <p:cNvPr id="55" name="Retângulo de cantos arredondados 125">
              <a:extLst>
                <a:ext uri="{FF2B5EF4-FFF2-40B4-BE49-F238E27FC236}">
                  <a16:creationId xmlns:a16="http://schemas.microsoft.com/office/drawing/2014/main" id="{16BC50A0-CC46-42EF-8E8D-089D4B862D6D}"/>
                </a:ext>
              </a:extLst>
            </p:cNvPr>
            <p:cNvSpPr/>
            <p:nvPr/>
          </p:nvSpPr>
          <p:spPr>
            <a:xfrm>
              <a:off x="3849753" y="1850379"/>
              <a:ext cx="1928826" cy="64294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CONFECÇÃO DO MAPA CIRÚRGICO</a:t>
              </a:r>
            </a:p>
          </p:txBody>
        </p:sp>
        <p:cxnSp>
          <p:nvCxnSpPr>
            <p:cNvPr id="56" name="Conector de Seta Reta 55">
              <a:extLst>
                <a:ext uri="{FF2B5EF4-FFF2-40B4-BE49-F238E27FC236}">
                  <a16:creationId xmlns:a16="http://schemas.microsoft.com/office/drawing/2014/main" id="{348E5C24-5109-4878-996F-D718466F9C1A}"/>
                </a:ext>
              </a:extLst>
            </p:cNvPr>
            <p:cNvCxnSpPr>
              <a:stCxn id="54" idx="2"/>
              <a:endCxn id="55" idx="0"/>
            </p:cNvCxnSpPr>
            <p:nvPr/>
          </p:nvCxnSpPr>
          <p:spPr>
            <a:xfrm>
              <a:off x="4814166" y="1491291"/>
              <a:ext cx="0" cy="3590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de Seta Reta 56">
              <a:extLst>
                <a:ext uri="{FF2B5EF4-FFF2-40B4-BE49-F238E27FC236}">
                  <a16:creationId xmlns:a16="http://schemas.microsoft.com/office/drawing/2014/main" id="{0FD91727-C407-4C16-B86A-0DC5B277D1D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36911" y="2496350"/>
              <a:ext cx="1744647" cy="7181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de Seta Reta 57">
              <a:extLst>
                <a:ext uri="{FF2B5EF4-FFF2-40B4-BE49-F238E27FC236}">
                  <a16:creationId xmlns:a16="http://schemas.microsoft.com/office/drawing/2014/main" id="{3565B1CD-703B-4796-A21C-F8CE0A09BD20}"/>
                </a:ext>
              </a:extLst>
            </p:cNvPr>
            <p:cNvCxnSpPr>
              <a:cxnSpLocks/>
            </p:cNvCxnSpPr>
            <p:nvPr/>
          </p:nvCxnSpPr>
          <p:spPr>
            <a:xfrm>
              <a:off x="4754653" y="2489338"/>
              <a:ext cx="2569464" cy="7181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Seta: para a Direita 58">
              <a:extLst>
                <a:ext uri="{FF2B5EF4-FFF2-40B4-BE49-F238E27FC236}">
                  <a16:creationId xmlns:a16="http://schemas.microsoft.com/office/drawing/2014/main" id="{B95AC8D0-7AF8-40F3-82DC-7611065C932A}"/>
                </a:ext>
              </a:extLst>
            </p:cNvPr>
            <p:cNvSpPr/>
            <p:nvPr/>
          </p:nvSpPr>
          <p:spPr>
            <a:xfrm>
              <a:off x="507945" y="904737"/>
              <a:ext cx="1805665" cy="945642"/>
            </a:xfrm>
            <a:prstGeom prst="rightArrow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CENTRO</a:t>
              </a:r>
            </a:p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OBSTÉTRICO</a:t>
              </a:r>
            </a:p>
          </p:txBody>
        </p:sp>
        <p:cxnSp>
          <p:nvCxnSpPr>
            <p:cNvPr id="61" name="Conector reto 60">
              <a:extLst>
                <a:ext uri="{FF2B5EF4-FFF2-40B4-BE49-F238E27FC236}">
                  <a16:creationId xmlns:a16="http://schemas.microsoft.com/office/drawing/2014/main" id="{B5FECB93-6078-4A8F-B34B-C2361E548E0C}"/>
                </a:ext>
              </a:extLst>
            </p:cNvPr>
            <p:cNvCxnSpPr>
              <a:cxnSpLocks/>
            </p:cNvCxnSpPr>
            <p:nvPr/>
          </p:nvCxnSpPr>
          <p:spPr>
            <a:xfrm>
              <a:off x="1043608" y="4073089"/>
              <a:ext cx="501727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de Seta Reta 61">
              <a:extLst>
                <a:ext uri="{FF2B5EF4-FFF2-40B4-BE49-F238E27FC236}">
                  <a16:creationId xmlns:a16="http://schemas.microsoft.com/office/drawing/2014/main" id="{B836297C-E4E1-4794-8985-1C09D0F4DFAE}"/>
                </a:ext>
              </a:extLst>
            </p:cNvPr>
            <p:cNvCxnSpPr>
              <a:endCxn id="48" idx="0"/>
            </p:cNvCxnSpPr>
            <p:nvPr/>
          </p:nvCxnSpPr>
          <p:spPr>
            <a:xfrm flipH="1">
              <a:off x="1008011" y="4073089"/>
              <a:ext cx="35597" cy="288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de Seta Reta 62">
              <a:extLst>
                <a:ext uri="{FF2B5EF4-FFF2-40B4-BE49-F238E27FC236}">
                  <a16:creationId xmlns:a16="http://schemas.microsoft.com/office/drawing/2014/main" id="{175C0511-B78C-4498-A128-82CF3090E319}"/>
                </a:ext>
              </a:extLst>
            </p:cNvPr>
            <p:cNvCxnSpPr>
              <a:endCxn id="52" idx="0"/>
            </p:cNvCxnSpPr>
            <p:nvPr/>
          </p:nvCxnSpPr>
          <p:spPr>
            <a:xfrm>
              <a:off x="6060887" y="4073089"/>
              <a:ext cx="48505" cy="2803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de Seta Reta 63">
              <a:extLst>
                <a:ext uri="{FF2B5EF4-FFF2-40B4-BE49-F238E27FC236}">
                  <a16:creationId xmlns:a16="http://schemas.microsoft.com/office/drawing/2014/main" id="{0CBD5284-5B12-4AD8-A3ED-7893D38388FD}"/>
                </a:ext>
              </a:extLst>
            </p:cNvPr>
            <p:cNvCxnSpPr>
              <a:endCxn id="53" idx="0"/>
            </p:cNvCxnSpPr>
            <p:nvPr/>
          </p:nvCxnSpPr>
          <p:spPr>
            <a:xfrm>
              <a:off x="4998345" y="4073089"/>
              <a:ext cx="84366" cy="2803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de Seta Reta 64">
              <a:extLst>
                <a:ext uri="{FF2B5EF4-FFF2-40B4-BE49-F238E27FC236}">
                  <a16:creationId xmlns:a16="http://schemas.microsoft.com/office/drawing/2014/main" id="{F7A1357C-919C-4CEB-8DC9-5FC1D259D67F}"/>
                </a:ext>
              </a:extLst>
            </p:cNvPr>
            <p:cNvCxnSpPr>
              <a:endCxn id="51" idx="0"/>
            </p:cNvCxnSpPr>
            <p:nvPr/>
          </p:nvCxnSpPr>
          <p:spPr>
            <a:xfrm>
              <a:off x="4067944" y="4073089"/>
              <a:ext cx="10343" cy="2803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ector de Seta Reta 65">
              <a:extLst>
                <a:ext uri="{FF2B5EF4-FFF2-40B4-BE49-F238E27FC236}">
                  <a16:creationId xmlns:a16="http://schemas.microsoft.com/office/drawing/2014/main" id="{826B25EA-09A2-4ED8-B2D1-2604A79809C7}"/>
                </a:ext>
              </a:extLst>
            </p:cNvPr>
            <p:cNvCxnSpPr>
              <a:endCxn id="49" idx="0"/>
            </p:cNvCxnSpPr>
            <p:nvPr/>
          </p:nvCxnSpPr>
          <p:spPr>
            <a:xfrm>
              <a:off x="2051720" y="4073089"/>
              <a:ext cx="8478" cy="288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de Seta Reta 66">
              <a:extLst>
                <a:ext uri="{FF2B5EF4-FFF2-40B4-BE49-F238E27FC236}">
                  <a16:creationId xmlns:a16="http://schemas.microsoft.com/office/drawing/2014/main" id="{FEC250FC-5F5B-4C8C-9144-FC1627A76C9F}"/>
                </a:ext>
              </a:extLst>
            </p:cNvPr>
            <p:cNvCxnSpPr>
              <a:stCxn id="46" idx="2"/>
            </p:cNvCxnSpPr>
            <p:nvPr/>
          </p:nvCxnSpPr>
          <p:spPr>
            <a:xfrm>
              <a:off x="3069519" y="3783001"/>
              <a:ext cx="0" cy="2900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de Seta Reta 67">
              <a:extLst>
                <a:ext uri="{FF2B5EF4-FFF2-40B4-BE49-F238E27FC236}">
                  <a16:creationId xmlns:a16="http://schemas.microsoft.com/office/drawing/2014/main" id="{FB066687-643A-4E90-A961-A834E921C435}"/>
                </a:ext>
              </a:extLst>
            </p:cNvPr>
            <p:cNvCxnSpPr>
              <a:endCxn id="50" idx="0"/>
            </p:cNvCxnSpPr>
            <p:nvPr/>
          </p:nvCxnSpPr>
          <p:spPr>
            <a:xfrm>
              <a:off x="3036911" y="4073089"/>
              <a:ext cx="32608" cy="288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ector reto 68">
              <a:extLst>
                <a:ext uri="{FF2B5EF4-FFF2-40B4-BE49-F238E27FC236}">
                  <a16:creationId xmlns:a16="http://schemas.microsoft.com/office/drawing/2014/main" id="{DF90A096-B2FA-4E2D-AB25-E4A5EB688576}"/>
                </a:ext>
              </a:extLst>
            </p:cNvPr>
            <p:cNvCxnSpPr>
              <a:stCxn id="55" idx="3"/>
            </p:cNvCxnSpPr>
            <p:nvPr/>
          </p:nvCxnSpPr>
          <p:spPr>
            <a:xfrm>
              <a:off x="5778579" y="2171850"/>
              <a:ext cx="3113901" cy="290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to 69">
              <a:extLst>
                <a:ext uri="{FF2B5EF4-FFF2-40B4-BE49-F238E27FC236}">
                  <a16:creationId xmlns:a16="http://schemas.microsoft.com/office/drawing/2014/main" id="{D8DBFA4D-F68D-40F7-AAE9-A420E98D3D07}"/>
                </a:ext>
              </a:extLst>
            </p:cNvPr>
            <p:cNvCxnSpPr/>
            <p:nvPr/>
          </p:nvCxnSpPr>
          <p:spPr>
            <a:xfrm>
              <a:off x="8892480" y="2200881"/>
              <a:ext cx="0" cy="36724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to 70">
              <a:extLst>
                <a:ext uri="{FF2B5EF4-FFF2-40B4-BE49-F238E27FC236}">
                  <a16:creationId xmlns:a16="http://schemas.microsoft.com/office/drawing/2014/main" id="{554BFF16-9D47-4728-A40C-C298544F814C}"/>
                </a:ext>
              </a:extLst>
            </p:cNvPr>
            <p:cNvCxnSpPr/>
            <p:nvPr/>
          </p:nvCxnSpPr>
          <p:spPr>
            <a:xfrm flipH="1">
              <a:off x="4542634" y="5873289"/>
              <a:ext cx="434984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de Seta Reta 71">
              <a:extLst>
                <a:ext uri="{FF2B5EF4-FFF2-40B4-BE49-F238E27FC236}">
                  <a16:creationId xmlns:a16="http://schemas.microsoft.com/office/drawing/2014/main" id="{0CEB49DA-318C-4F27-964A-E7EF9EA99C95}"/>
                </a:ext>
              </a:extLst>
            </p:cNvPr>
            <p:cNvCxnSpPr/>
            <p:nvPr/>
          </p:nvCxnSpPr>
          <p:spPr>
            <a:xfrm>
              <a:off x="4542634" y="5873289"/>
              <a:ext cx="0" cy="7920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Agrupar 73">
            <a:extLst>
              <a:ext uri="{FF2B5EF4-FFF2-40B4-BE49-F238E27FC236}">
                <a16:creationId xmlns:a16="http://schemas.microsoft.com/office/drawing/2014/main" id="{A77430A4-85EA-49E5-B849-ED50594B4D37}"/>
              </a:ext>
            </a:extLst>
          </p:cNvPr>
          <p:cNvGrpSpPr/>
          <p:nvPr/>
        </p:nvGrpSpPr>
        <p:grpSpPr>
          <a:xfrm>
            <a:off x="-21004" y="6122050"/>
            <a:ext cx="6701357" cy="3136649"/>
            <a:chOff x="357158" y="428604"/>
            <a:chExt cx="7000924" cy="4929222"/>
          </a:xfrm>
        </p:grpSpPr>
        <p:cxnSp>
          <p:nvCxnSpPr>
            <p:cNvPr id="76" name="Conector reto 75">
              <a:extLst>
                <a:ext uri="{FF2B5EF4-FFF2-40B4-BE49-F238E27FC236}">
                  <a16:creationId xmlns:a16="http://schemas.microsoft.com/office/drawing/2014/main" id="{4ABB04C9-4563-4CC8-96E5-6DBFB0DB0768}"/>
                </a:ext>
              </a:extLst>
            </p:cNvPr>
            <p:cNvCxnSpPr/>
            <p:nvPr/>
          </p:nvCxnSpPr>
          <p:spPr>
            <a:xfrm>
              <a:off x="2857488" y="1428736"/>
              <a:ext cx="278608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ector de seta reta 16">
              <a:extLst>
                <a:ext uri="{FF2B5EF4-FFF2-40B4-BE49-F238E27FC236}">
                  <a16:creationId xmlns:a16="http://schemas.microsoft.com/office/drawing/2014/main" id="{3EDF37DC-DD42-4104-8688-B01773C166A2}"/>
                </a:ext>
              </a:extLst>
            </p:cNvPr>
            <p:cNvCxnSpPr/>
            <p:nvPr/>
          </p:nvCxnSpPr>
          <p:spPr>
            <a:xfrm rot="5400000">
              <a:off x="4143372" y="1285860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tângulo de cantos arredondados 27">
              <a:extLst>
                <a:ext uri="{FF2B5EF4-FFF2-40B4-BE49-F238E27FC236}">
                  <a16:creationId xmlns:a16="http://schemas.microsoft.com/office/drawing/2014/main" id="{0E330828-A671-47A2-A578-A713BC10649E}"/>
                </a:ext>
              </a:extLst>
            </p:cNvPr>
            <p:cNvSpPr/>
            <p:nvPr/>
          </p:nvSpPr>
          <p:spPr>
            <a:xfrm>
              <a:off x="2571736" y="642918"/>
              <a:ext cx="3500462" cy="500066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PROCEDIMENTO CIRÚRGICO</a:t>
              </a:r>
            </a:p>
          </p:txBody>
        </p:sp>
        <p:sp>
          <p:nvSpPr>
            <p:cNvPr id="79" name="Retângulo de cantos arredondados 28">
              <a:extLst>
                <a:ext uri="{FF2B5EF4-FFF2-40B4-BE49-F238E27FC236}">
                  <a16:creationId xmlns:a16="http://schemas.microsoft.com/office/drawing/2014/main" id="{420A9480-BF9F-4303-B848-0035AC7FBDCE}"/>
                </a:ext>
              </a:extLst>
            </p:cNvPr>
            <p:cNvSpPr/>
            <p:nvPr/>
          </p:nvSpPr>
          <p:spPr>
            <a:xfrm>
              <a:off x="2428860" y="1714488"/>
              <a:ext cx="857256" cy="428628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SIM</a:t>
              </a:r>
            </a:p>
          </p:txBody>
        </p:sp>
        <p:sp>
          <p:nvSpPr>
            <p:cNvPr id="80" name="Retângulo de cantos arredondados 29">
              <a:extLst>
                <a:ext uri="{FF2B5EF4-FFF2-40B4-BE49-F238E27FC236}">
                  <a16:creationId xmlns:a16="http://schemas.microsoft.com/office/drawing/2014/main" id="{55AEC1A6-82FE-42DE-B667-977C5BAF17F8}"/>
                </a:ext>
              </a:extLst>
            </p:cNvPr>
            <p:cNvSpPr/>
            <p:nvPr/>
          </p:nvSpPr>
          <p:spPr>
            <a:xfrm>
              <a:off x="5214942" y="1714488"/>
              <a:ext cx="857256" cy="42862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NÃO</a:t>
              </a:r>
            </a:p>
          </p:txBody>
        </p:sp>
        <p:cxnSp>
          <p:nvCxnSpPr>
            <p:cNvPr id="81" name="Conector de seta reta 31">
              <a:extLst>
                <a:ext uri="{FF2B5EF4-FFF2-40B4-BE49-F238E27FC236}">
                  <a16:creationId xmlns:a16="http://schemas.microsoft.com/office/drawing/2014/main" id="{98C558EC-6775-4281-BA54-9298B5C72499}"/>
                </a:ext>
              </a:extLst>
            </p:cNvPr>
            <p:cNvCxnSpPr>
              <a:endCxn id="80" idx="0"/>
            </p:cNvCxnSpPr>
            <p:nvPr/>
          </p:nvCxnSpPr>
          <p:spPr>
            <a:xfrm rot="16200000" flipH="1">
              <a:off x="5500694" y="1571612"/>
              <a:ext cx="285750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ector de seta reta 37">
              <a:extLst>
                <a:ext uri="{FF2B5EF4-FFF2-40B4-BE49-F238E27FC236}">
                  <a16:creationId xmlns:a16="http://schemas.microsoft.com/office/drawing/2014/main" id="{524C286D-3557-4244-8B7B-3B481F35CDA3}"/>
                </a:ext>
              </a:extLst>
            </p:cNvPr>
            <p:cNvCxnSpPr>
              <a:endCxn id="79" idx="0"/>
            </p:cNvCxnSpPr>
            <p:nvPr/>
          </p:nvCxnSpPr>
          <p:spPr>
            <a:xfrm rot="5400000">
              <a:off x="2714617" y="1571611"/>
              <a:ext cx="285749" cy="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tângulo de cantos arredondados 42">
              <a:extLst>
                <a:ext uri="{FF2B5EF4-FFF2-40B4-BE49-F238E27FC236}">
                  <a16:creationId xmlns:a16="http://schemas.microsoft.com/office/drawing/2014/main" id="{927354C1-9F34-45F4-B453-734B76AA9482}"/>
                </a:ext>
              </a:extLst>
            </p:cNvPr>
            <p:cNvSpPr/>
            <p:nvPr/>
          </p:nvSpPr>
          <p:spPr>
            <a:xfrm>
              <a:off x="4214810" y="2571744"/>
              <a:ext cx="1285884" cy="57150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AGUARDA </a:t>
              </a:r>
            </a:p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 CO</a:t>
              </a:r>
            </a:p>
          </p:txBody>
        </p:sp>
        <p:sp>
          <p:nvSpPr>
            <p:cNvPr id="84" name="Retângulo de cantos arredondados 43">
              <a:extLst>
                <a:ext uri="{FF2B5EF4-FFF2-40B4-BE49-F238E27FC236}">
                  <a16:creationId xmlns:a16="http://schemas.microsoft.com/office/drawing/2014/main" id="{927D2282-4927-4989-95B4-943889F7F3EE}"/>
                </a:ext>
              </a:extLst>
            </p:cNvPr>
            <p:cNvSpPr/>
            <p:nvPr/>
          </p:nvSpPr>
          <p:spPr>
            <a:xfrm>
              <a:off x="6072198" y="2571744"/>
              <a:ext cx="1285884" cy="57150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AGUARDA</a:t>
              </a:r>
            </a:p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NO AC</a:t>
              </a:r>
            </a:p>
          </p:txBody>
        </p:sp>
        <p:cxnSp>
          <p:nvCxnSpPr>
            <p:cNvPr id="85" name="Conector reto 84">
              <a:extLst>
                <a:ext uri="{FF2B5EF4-FFF2-40B4-BE49-F238E27FC236}">
                  <a16:creationId xmlns:a16="http://schemas.microsoft.com/office/drawing/2014/main" id="{F71F17F9-EC14-441A-860F-B197EA6CFEE9}"/>
                </a:ext>
              </a:extLst>
            </p:cNvPr>
            <p:cNvCxnSpPr/>
            <p:nvPr/>
          </p:nvCxnSpPr>
          <p:spPr>
            <a:xfrm>
              <a:off x="4857752" y="2357430"/>
              <a:ext cx="185738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ector de seta reta 49">
              <a:extLst>
                <a:ext uri="{FF2B5EF4-FFF2-40B4-BE49-F238E27FC236}">
                  <a16:creationId xmlns:a16="http://schemas.microsoft.com/office/drawing/2014/main" id="{17238308-DB17-4D31-BC4F-4201E560996C}"/>
                </a:ext>
              </a:extLst>
            </p:cNvPr>
            <p:cNvCxnSpPr>
              <a:stCxn id="80" idx="2"/>
            </p:cNvCxnSpPr>
            <p:nvPr/>
          </p:nvCxnSpPr>
          <p:spPr>
            <a:xfrm rot="5400000">
              <a:off x="5536413" y="2250273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ector de seta reta 51">
              <a:extLst>
                <a:ext uri="{FF2B5EF4-FFF2-40B4-BE49-F238E27FC236}">
                  <a16:creationId xmlns:a16="http://schemas.microsoft.com/office/drawing/2014/main" id="{B28FEDD3-01F6-40F6-B82A-05CA18391D17}"/>
                </a:ext>
              </a:extLst>
            </p:cNvPr>
            <p:cNvCxnSpPr>
              <a:endCxn id="83" idx="0"/>
            </p:cNvCxnSpPr>
            <p:nvPr/>
          </p:nvCxnSpPr>
          <p:spPr>
            <a:xfrm rot="5400000">
              <a:off x="4750603" y="2464582"/>
              <a:ext cx="214311" cy="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ector de seta reta 58">
              <a:extLst>
                <a:ext uri="{FF2B5EF4-FFF2-40B4-BE49-F238E27FC236}">
                  <a16:creationId xmlns:a16="http://schemas.microsoft.com/office/drawing/2014/main" id="{FE7C0EFE-E213-408C-9765-6E7545ACCD52}"/>
                </a:ext>
              </a:extLst>
            </p:cNvPr>
            <p:cNvCxnSpPr>
              <a:endCxn id="84" idx="0"/>
            </p:cNvCxnSpPr>
            <p:nvPr/>
          </p:nvCxnSpPr>
          <p:spPr>
            <a:xfrm rot="5400000">
              <a:off x="6607993" y="2464581"/>
              <a:ext cx="214311" cy="1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tângulo de cantos arredondados 68">
              <a:extLst>
                <a:ext uri="{FF2B5EF4-FFF2-40B4-BE49-F238E27FC236}">
                  <a16:creationId xmlns:a16="http://schemas.microsoft.com/office/drawing/2014/main" id="{F0386AEF-C33B-41A2-BE27-664553886AAE}"/>
                </a:ext>
              </a:extLst>
            </p:cNvPr>
            <p:cNvSpPr/>
            <p:nvPr/>
          </p:nvSpPr>
          <p:spPr>
            <a:xfrm>
              <a:off x="2357422" y="2571744"/>
              <a:ext cx="985838" cy="57150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RPA</a:t>
              </a:r>
            </a:p>
          </p:txBody>
        </p:sp>
        <p:cxnSp>
          <p:nvCxnSpPr>
            <p:cNvPr id="90" name="Conector de seta reta 70">
              <a:extLst>
                <a:ext uri="{FF2B5EF4-FFF2-40B4-BE49-F238E27FC236}">
                  <a16:creationId xmlns:a16="http://schemas.microsoft.com/office/drawing/2014/main" id="{DAAB7C85-2299-475F-81AD-BFA70173C9C7}"/>
                </a:ext>
              </a:extLst>
            </p:cNvPr>
            <p:cNvCxnSpPr>
              <a:stCxn id="79" idx="2"/>
              <a:endCxn id="89" idx="0"/>
            </p:cNvCxnSpPr>
            <p:nvPr/>
          </p:nvCxnSpPr>
          <p:spPr>
            <a:xfrm rot="5400000">
              <a:off x="2639601" y="2353857"/>
              <a:ext cx="428628" cy="714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tângulo de cantos arredondados 72">
              <a:extLst>
                <a:ext uri="{FF2B5EF4-FFF2-40B4-BE49-F238E27FC236}">
                  <a16:creationId xmlns:a16="http://schemas.microsoft.com/office/drawing/2014/main" id="{DA90CBA3-E1A0-40BF-9DF0-E31C8C14CCAE}"/>
                </a:ext>
              </a:extLst>
            </p:cNvPr>
            <p:cNvSpPr/>
            <p:nvPr/>
          </p:nvSpPr>
          <p:spPr>
            <a:xfrm>
              <a:off x="1785918" y="3643314"/>
              <a:ext cx="2143140" cy="64294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PÓS-OPERATÓRIO NO AC</a:t>
              </a:r>
            </a:p>
          </p:txBody>
        </p:sp>
        <p:cxnSp>
          <p:nvCxnSpPr>
            <p:cNvPr id="92" name="Conector de seta reta 74">
              <a:extLst>
                <a:ext uri="{FF2B5EF4-FFF2-40B4-BE49-F238E27FC236}">
                  <a16:creationId xmlns:a16="http://schemas.microsoft.com/office/drawing/2014/main" id="{2CA3B15A-00B3-4389-932F-6BEB825C9A1D}"/>
                </a:ext>
              </a:extLst>
            </p:cNvPr>
            <p:cNvCxnSpPr>
              <a:stCxn id="89" idx="2"/>
              <a:endCxn id="91" idx="0"/>
            </p:cNvCxnSpPr>
            <p:nvPr/>
          </p:nvCxnSpPr>
          <p:spPr>
            <a:xfrm rot="16200000" flipH="1">
              <a:off x="2603881" y="3389707"/>
              <a:ext cx="500066" cy="714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tângulo de cantos arredondados 77">
              <a:extLst>
                <a:ext uri="{FF2B5EF4-FFF2-40B4-BE49-F238E27FC236}">
                  <a16:creationId xmlns:a16="http://schemas.microsoft.com/office/drawing/2014/main" id="{8841814B-FCBB-43D9-B08A-F6DF60D9154C}"/>
                </a:ext>
              </a:extLst>
            </p:cNvPr>
            <p:cNvSpPr/>
            <p:nvPr/>
          </p:nvSpPr>
          <p:spPr>
            <a:xfrm>
              <a:off x="4857752" y="3643314"/>
              <a:ext cx="1857388" cy="64294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PROCEDIMENTO CIRÚRGICO</a:t>
              </a:r>
            </a:p>
          </p:txBody>
        </p:sp>
        <p:cxnSp>
          <p:nvCxnSpPr>
            <p:cNvPr id="94" name="Conector reto 93">
              <a:extLst>
                <a:ext uri="{FF2B5EF4-FFF2-40B4-BE49-F238E27FC236}">
                  <a16:creationId xmlns:a16="http://schemas.microsoft.com/office/drawing/2014/main" id="{719E40C3-F8F1-4619-A81D-EB24AB4A8BA2}"/>
                </a:ext>
              </a:extLst>
            </p:cNvPr>
            <p:cNvCxnSpPr/>
            <p:nvPr/>
          </p:nvCxnSpPr>
          <p:spPr>
            <a:xfrm>
              <a:off x="4857752" y="3429000"/>
              <a:ext cx="185738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ector de seta reta 82">
              <a:extLst>
                <a:ext uri="{FF2B5EF4-FFF2-40B4-BE49-F238E27FC236}">
                  <a16:creationId xmlns:a16="http://schemas.microsoft.com/office/drawing/2014/main" id="{CCE8E832-0F92-46BA-B69F-F3D9333FAE21}"/>
                </a:ext>
              </a:extLst>
            </p:cNvPr>
            <p:cNvCxnSpPr>
              <a:stCxn id="83" idx="2"/>
            </p:cNvCxnSpPr>
            <p:nvPr/>
          </p:nvCxnSpPr>
          <p:spPr>
            <a:xfrm rot="5400000">
              <a:off x="4714876" y="3286124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ector de seta reta 84">
              <a:extLst>
                <a:ext uri="{FF2B5EF4-FFF2-40B4-BE49-F238E27FC236}">
                  <a16:creationId xmlns:a16="http://schemas.microsoft.com/office/drawing/2014/main" id="{893AEB4A-5334-44AC-9AA4-4E49D248A53F}"/>
                </a:ext>
              </a:extLst>
            </p:cNvPr>
            <p:cNvCxnSpPr>
              <a:stCxn id="84" idx="2"/>
            </p:cNvCxnSpPr>
            <p:nvPr/>
          </p:nvCxnSpPr>
          <p:spPr>
            <a:xfrm rot="5400000">
              <a:off x="6572264" y="3286124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ector de seta reta 86">
              <a:extLst>
                <a:ext uri="{FF2B5EF4-FFF2-40B4-BE49-F238E27FC236}">
                  <a16:creationId xmlns:a16="http://schemas.microsoft.com/office/drawing/2014/main" id="{3E45D6B2-3682-499A-9216-3DADDDD2271C}"/>
                </a:ext>
              </a:extLst>
            </p:cNvPr>
            <p:cNvCxnSpPr>
              <a:endCxn id="93" idx="0"/>
            </p:cNvCxnSpPr>
            <p:nvPr/>
          </p:nvCxnSpPr>
          <p:spPr>
            <a:xfrm rot="16200000" flipH="1">
              <a:off x="5679288" y="3536156"/>
              <a:ext cx="214314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ector de seta reta 94">
              <a:extLst>
                <a:ext uri="{FF2B5EF4-FFF2-40B4-BE49-F238E27FC236}">
                  <a16:creationId xmlns:a16="http://schemas.microsoft.com/office/drawing/2014/main" id="{094CA557-E8BB-47D3-AAAF-3D78BDB1EC42}"/>
                </a:ext>
              </a:extLst>
            </p:cNvPr>
            <p:cNvCxnSpPr>
              <a:stCxn id="93" idx="2"/>
            </p:cNvCxnSpPr>
            <p:nvPr/>
          </p:nvCxnSpPr>
          <p:spPr>
            <a:xfrm rot="5400000">
              <a:off x="5572132" y="4500570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ector angulado 119">
              <a:extLst>
                <a:ext uri="{FF2B5EF4-FFF2-40B4-BE49-F238E27FC236}">
                  <a16:creationId xmlns:a16="http://schemas.microsoft.com/office/drawing/2014/main" id="{A1C5D271-38A0-4857-9261-C2B755F9E11C}"/>
                </a:ext>
              </a:extLst>
            </p:cNvPr>
            <p:cNvCxnSpPr>
              <a:endCxn id="89" idx="3"/>
            </p:cNvCxnSpPr>
            <p:nvPr/>
          </p:nvCxnSpPr>
          <p:spPr>
            <a:xfrm rot="10800000">
              <a:off x="3343260" y="2857496"/>
              <a:ext cx="2443186" cy="1857388"/>
            </a:xfrm>
            <a:prstGeom prst="bentConnector3">
              <a:avLst>
                <a:gd name="adj1" fmla="val 69753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Retângulo de cantos arredondados 122">
              <a:extLst>
                <a:ext uri="{FF2B5EF4-FFF2-40B4-BE49-F238E27FC236}">
                  <a16:creationId xmlns:a16="http://schemas.microsoft.com/office/drawing/2014/main" id="{92F1BE4D-793F-4732-BADD-7417E20E4492}"/>
                </a:ext>
              </a:extLst>
            </p:cNvPr>
            <p:cNvSpPr/>
            <p:nvPr/>
          </p:nvSpPr>
          <p:spPr>
            <a:xfrm>
              <a:off x="2428860" y="4786322"/>
              <a:ext cx="857256" cy="57150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ALTA</a:t>
              </a:r>
            </a:p>
          </p:txBody>
        </p:sp>
        <p:cxnSp>
          <p:nvCxnSpPr>
            <p:cNvPr id="101" name="Conector de seta reta 124">
              <a:extLst>
                <a:ext uri="{FF2B5EF4-FFF2-40B4-BE49-F238E27FC236}">
                  <a16:creationId xmlns:a16="http://schemas.microsoft.com/office/drawing/2014/main" id="{DD894497-99BA-49B8-8679-157E0F3791E9}"/>
                </a:ext>
              </a:extLst>
            </p:cNvPr>
            <p:cNvCxnSpPr>
              <a:stCxn id="91" idx="2"/>
              <a:endCxn id="100" idx="0"/>
            </p:cNvCxnSpPr>
            <p:nvPr/>
          </p:nvCxnSpPr>
          <p:spPr>
            <a:xfrm rot="5400000">
              <a:off x="2607455" y="4536289"/>
              <a:ext cx="50006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Seta para a direita 127">
              <a:extLst>
                <a:ext uri="{FF2B5EF4-FFF2-40B4-BE49-F238E27FC236}">
                  <a16:creationId xmlns:a16="http://schemas.microsoft.com/office/drawing/2014/main" id="{F26CAF2A-93F8-49C1-A350-D2A184F63232}"/>
                </a:ext>
              </a:extLst>
            </p:cNvPr>
            <p:cNvSpPr/>
            <p:nvPr/>
          </p:nvSpPr>
          <p:spPr>
            <a:xfrm>
              <a:off x="357158" y="428604"/>
              <a:ext cx="1785950" cy="928694"/>
            </a:xfrm>
            <a:prstGeom prst="rightArrow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75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CENTRO OBSTÉTRICO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30840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200</Words>
  <Application>Microsoft Office PowerPoint</Application>
  <PresentationFormat>Papel A4 (210 x 297 mm)</PresentationFormat>
  <Paragraphs>55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Verdana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Jaqueline Souza</dc:creator>
  <cp:lastModifiedBy>Carinne Magnago</cp:lastModifiedBy>
  <cp:revision>27</cp:revision>
  <dcterms:created xsi:type="dcterms:W3CDTF">2016-07-18T23:18:11Z</dcterms:created>
  <dcterms:modified xsi:type="dcterms:W3CDTF">2017-09-29T21:21:35Z</dcterms:modified>
</cp:coreProperties>
</file>