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C3"/>
    <a:srgbClr val="E8D1FF"/>
    <a:srgbClr val="E2C5FF"/>
    <a:srgbClr val="D9B3FF"/>
    <a:srgbClr val="CC99FF"/>
    <a:srgbClr val="CC66FF"/>
    <a:srgbClr val="9F00E6"/>
    <a:srgbClr val="FF00FF"/>
    <a:srgbClr val="CC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4D8-EE28-4800-AD82-2886B88CF63A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F2F1-E7E8-4EC3-BEB9-9FA11FC35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74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4D8-EE28-4800-AD82-2886B88CF63A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F2F1-E7E8-4EC3-BEB9-9FA11FC35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05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4D8-EE28-4800-AD82-2886B88CF63A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F2F1-E7E8-4EC3-BEB9-9FA11FC35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55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4D8-EE28-4800-AD82-2886B88CF63A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F2F1-E7E8-4EC3-BEB9-9FA11FC35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15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4D8-EE28-4800-AD82-2886B88CF63A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F2F1-E7E8-4EC3-BEB9-9FA11FC35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78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4D8-EE28-4800-AD82-2886B88CF63A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F2F1-E7E8-4EC3-BEB9-9FA11FC35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47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4D8-EE28-4800-AD82-2886B88CF63A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F2F1-E7E8-4EC3-BEB9-9FA11FC35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73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4D8-EE28-4800-AD82-2886B88CF63A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F2F1-E7E8-4EC3-BEB9-9FA11FC35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42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4D8-EE28-4800-AD82-2886B88CF63A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F2F1-E7E8-4EC3-BEB9-9FA11FC35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55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4D8-EE28-4800-AD82-2886B88CF63A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F2F1-E7E8-4EC3-BEB9-9FA11FC35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121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4D8-EE28-4800-AD82-2886B88CF63A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F2F1-E7E8-4EC3-BEB9-9FA11FC35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48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434D8-EE28-4800-AD82-2886B88CF63A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1F2F1-E7E8-4EC3-BEB9-9FA11FC352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528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38200" y="788541"/>
            <a:ext cx="87861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  <a:tabLst>
                <a:tab pos="342265" algn="l"/>
              </a:tabLst>
            </a:pPr>
            <a:r>
              <a:rPr lang="x-none" sz="1000" b="1" dirty="0">
                <a:latin typeface="Verdana" panose="020B0604030504040204" pitchFamily="34" charset="0"/>
                <a:ea typeface="Times New Roman" panose="02020603050405020304" pitchFamily="18" charset="0"/>
              </a:rPr>
              <a:t>Figura 1</a:t>
            </a:r>
            <a:r>
              <a:rPr lang="pt-BR" sz="1000" dirty="0">
                <a:latin typeface="Verdana" panose="020B0604030504040204" pitchFamily="34" charset="0"/>
                <a:ea typeface="Times New Roman" panose="02020603050405020304" pitchFamily="18" charset="0"/>
              </a:rPr>
              <a:t>.</a:t>
            </a:r>
            <a:r>
              <a:rPr lang="pt-BR" sz="1000" b="1" dirty="0"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x-none" sz="1000" dirty="0">
                <a:latin typeface="Verdana" panose="020B0604030504040204" pitchFamily="34" charset="0"/>
                <a:ea typeface="Times New Roman" panose="02020603050405020304" pitchFamily="18" charset="0"/>
              </a:rPr>
              <a:t>Categorias de análise d</a:t>
            </a:r>
            <a:r>
              <a:rPr lang="pt-BR" sz="1000" dirty="0">
                <a:latin typeface="Verdana" panose="020B0604030504040204" pitchFamily="34" charset="0"/>
                <a:ea typeface="Times New Roman" panose="02020603050405020304" pitchFamily="18" charset="0"/>
              </a:rPr>
              <a:t>a vivência da vacinação</a:t>
            </a:r>
            <a:r>
              <a:rPr lang="x-none" sz="1000" dirty="0">
                <a:latin typeface="Verdana" panose="020B0604030504040204" pitchFamily="34" charset="0"/>
                <a:ea typeface="Times New Roman" panose="02020603050405020304" pitchFamily="18" charset="0"/>
              </a:rPr>
              <a:t> contra o HPV </a:t>
            </a:r>
            <a:r>
              <a:rPr lang="pt-BR" sz="1000" dirty="0">
                <a:latin typeface="Verdana" panose="020B0604030504040204" pitchFamily="34" charset="0"/>
                <a:ea typeface="Times New Roman" panose="02020603050405020304" pitchFamily="18" charset="0"/>
              </a:rPr>
              <a:t>de</a:t>
            </a:r>
            <a:r>
              <a:rPr lang="x-none" sz="1000" dirty="0">
                <a:latin typeface="Verdana" panose="020B0604030504040204" pitchFamily="34" charset="0"/>
                <a:ea typeface="Times New Roman" panose="02020603050405020304" pitchFamily="18" charset="0"/>
              </a:rPr>
              <a:t> responsáveis </a:t>
            </a:r>
            <a:r>
              <a:rPr lang="pt-BR" sz="1000" dirty="0">
                <a:latin typeface="Verdana" panose="020B0604030504040204" pitchFamily="34" charset="0"/>
                <a:ea typeface="Times New Roman" panose="02020603050405020304" pitchFamily="18" charset="0"/>
              </a:rPr>
              <a:t>por</a:t>
            </a:r>
            <a:r>
              <a:rPr lang="x-none" sz="1000" dirty="0">
                <a:latin typeface="Verdana" panose="020B0604030504040204" pitchFamily="34" charset="0"/>
                <a:ea typeface="Times New Roman" panose="02020603050405020304" pitchFamily="18" charset="0"/>
              </a:rPr>
              <a:t> adolescentes</a:t>
            </a:r>
            <a:r>
              <a:rPr lang="pt-BR" sz="1000" dirty="0">
                <a:latin typeface="Verdana" panose="020B0604030504040204" pitchFamily="34" charset="0"/>
                <a:ea typeface="Times New Roman" panose="02020603050405020304" pitchFamily="18" charset="0"/>
              </a:rPr>
              <a:t>. Minas Gerais, Brasil, 2014.</a:t>
            </a:r>
            <a:endParaRPr lang="pt-B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38200" y="5247293"/>
            <a:ext cx="2244525" cy="257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10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elaboração das autoras</a:t>
            </a:r>
            <a:r>
              <a:rPr lang="pt-B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pt-B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41767" y="3591124"/>
            <a:ext cx="1888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Unidades de significado</a:t>
            </a:r>
          </a:p>
        </p:txBody>
      </p:sp>
      <p:sp>
        <p:nvSpPr>
          <p:cNvPr id="8" name="Seta: para Baixo 7"/>
          <p:cNvSpPr/>
          <p:nvPr/>
        </p:nvSpPr>
        <p:spPr>
          <a:xfrm>
            <a:off x="1931810" y="2713548"/>
            <a:ext cx="308575" cy="79218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have Esquerda 8"/>
          <p:cNvSpPr/>
          <p:nvPr/>
        </p:nvSpPr>
        <p:spPr>
          <a:xfrm>
            <a:off x="3527414" y="2460307"/>
            <a:ext cx="108300" cy="2533131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tângulo: Cantos Arredondados 10"/>
          <p:cNvSpPr/>
          <p:nvPr/>
        </p:nvSpPr>
        <p:spPr>
          <a:xfrm>
            <a:off x="3839002" y="2460307"/>
            <a:ext cx="2509423" cy="119971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Motivos para vacinar:</a:t>
            </a:r>
          </a:p>
          <a:p>
            <a:pPr algn="ctr"/>
            <a:endParaRPr lang="pt-BR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prevenção;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assegurar um futuro melhor à filha/neta;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a filha ser mais saudável.</a:t>
            </a:r>
          </a:p>
        </p:txBody>
      </p:sp>
      <p:sp>
        <p:nvSpPr>
          <p:cNvPr id="12" name="Retângulo: Cantos Arredondados 11"/>
          <p:cNvSpPr/>
          <p:nvPr/>
        </p:nvSpPr>
        <p:spPr>
          <a:xfrm>
            <a:off x="993912" y="1689093"/>
            <a:ext cx="2385391" cy="90114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Fenômeno vivido:</a:t>
            </a:r>
          </a:p>
          <a:p>
            <a:pPr algn="ctr"/>
            <a:r>
              <a:rPr lang="pt-BR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Vacinação contra HPV</a:t>
            </a:r>
          </a:p>
        </p:txBody>
      </p:sp>
      <p:sp>
        <p:nvSpPr>
          <p:cNvPr id="20" name="Retângulo: Cantos Arredondados 19"/>
          <p:cNvSpPr/>
          <p:nvPr/>
        </p:nvSpPr>
        <p:spPr>
          <a:xfrm>
            <a:off x="6777192" y="2558771"/>
            <a:ext cx="2509423" cy="100278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Vacina contra o HPV: ação preventiva e segura associada à educação em saúde e ao autocuidado</a:t>
            </a:r>
          </a:p>
        </p:txBody>
      </p:sp>
      <p:sp>
        <p:nvSpPr>
          <p:cNvPr id="22" name="Retângulo: Cantos Arredondados 21"/>
          <p:cNvSpPr/>
          <p:nvPr/>
        </p:nvSpPr>
        <p:spPr>
          <a:xfrm>
            <a:off x="6777192" y="3756982"/>
            <a:ext cx="2509423" cy="10132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Medo da mãe/pai/avó: insegurança frente à doença, à vacina e aos eventos adversos</a:t>
            </a:r>
          </a:p>
        </p:txBody>
      </p:sp>
      <p:sp>
        <p:nvSpPr>
          <p:cNvPr id="23" name="Chave Esquerda 22"/>
          <p:cNvSpPr/>
          <p:nvPr/>
        </p:nvSpPr>
        <p:spPr>
          <a:xfrm>
            <a:off x="6549661" y="2460307"/>
            <a:ext cx="116183" cy="2536854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tângulo: Cantos Arredondados 23"/>
          <p:cNvSpPr/>
          <p:nvPr/>
        </p:nvSpPr>
        <p:spPr>
          <a:xfrm>
            <a:off x="3837976" y="3793727"/>
            <a:ext cx="2509423" cy="119971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Motivos porquê não permitir vacinação das adolescentes: </a:t>
            </a:r>
          </a:p>
          <a:p>
            <a:pPr algn="ctr"/>
            <a:endParaRPr lang="pt-BR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Faltou informação sobre a eficácia da vacina;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Pode incentivar a iniciação sexual precoce.</a:t>
            </a:r>
          </a:p>
        </p:txBody>
      </p:sp>
    </p:spTree>
    <p:extLst>
      <p:ext uri="{BB962C8B-B14F-4D97-AF65-F5344CB8AC3E}">
        <p14:creationId xmlns:p14="http://schemas.microsoft.com/office/powerpoint/2010/main" val="3895394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124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Oliveira</dc:creator>
  <cp:lastModifiedBy>Patricia Oliveira</cp:lastModifiedBy>
  <cp:revision>34</cp:revision>
  <dcterms:created xsi:type="dcterms:W3CDTF">2015-05-04T19:43:28Z</dcterms:created>
  <dcterms:modified xsi:type="dcterms:W3CDTF">2017-05-17T21:51:32Z</dcterms:modified>
</cp:coreProperties>
</file>