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0066"/>
    <a:srgbClr val="00FFCC"/>
    <a:srgbClr val="FF0066"/>
    <a:srgbClr val="660066"/>
    <a:srgbClr val="CC00CC"/>
    <a:srgbClr val="FF6600"/>
    <a:srgbClr val="FFFF00"/>
    <a:srgbClr val="3366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93610-1570-42A8-B9F1-6158B062A016}" type="datetimeFigureOut">
              <a:rPr lang="pt-BR"/>
              <a:pPr>
                <a:defRPr/>
              </a:pPr>
              <a:t>04/11/2016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A43E5-373C-4222-AFE7-A35C3F502DF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686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B2F50-BBCF-4AB4-8504-BA853DF2C9C7}" type="datetimeFigureOut">
              <a:rPr lang="pt-BR"/>
              <a:pPr>
                <a:defRPr/>
              </a:pPr>
              <a:t>04/11/2016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F5478-47F2-4737-8E8B-5BE8E3CC2F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72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86036-31E0-46DD-82A9-8607B8765878}" type="datetimeFigureOut">
              <a:rPr lang="pt-BR"/>
              <a:pPr>
                <a:defRPr/>
              </a:pPr>
              <a:t>04/11/2016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D7865-516A-47FE-B17E-BEA877AE33F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230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1F75B-C040-44F7-831B-5848465337BE}" type="datetimeFigureOut">
              <a:rPr lang="pt-BR"/>
              <a:pPr>
                <a:defRPr/>
              </a:pPr>
              <a:t>04/11/2016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2C681-D41D-4BE7-BC6D-E1BF290A6B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386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DA158-9240-4C6A-AB0A-A882B4F2B510}" type="datetimeFigureOut">
              <a:rPr lang="pt-BR"/>
              <a:pPr>
                <a:defRPr/>
              </a:pPr>
              <a:t>04/11/2016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BC6FB-10D7-46E3-B71D-2096B88CEFC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8201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A2327-FCE7-484B-8567-6494D9D22B18}" type="datetimeFigureOut">
              <a:rPr lang="pt-BR"/>
              <a:pPr>
                <a:defRPr/>
              </a:pPr>
              <a:t>04/11/2016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3A3D4-58E0-4AE3-AAC1-A176097DE15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4612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EB4BD-846D-42DF-8D0D-0E95B1B22549}" type="datetimeFigureOut">
              <a:rPr lang="pt-BR"/>
              <a:pPr>
                <a:defRPr/>
              </a:pPr>
              <a:t>04/11/2016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2628F-061C-4E09-B811-61AF163619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4725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8B69D-94BC-492D-AA15-79F4265EBED2}" type="datetimeFigureOut">
              <a:rPr lang="pt-BR"/>
              <a:pPr>
                <a:defRPr/>
              </a:pPr>
              <a:t>04/11/2016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4468C-BF5C-4EE2-A1CA-D522160A322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5350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4F300-AD56-46AE-AE4F-925788C5E019}" type="datetimeFigureOut">
              <a:rPr lang="pt-BR"/>
              <a:pPr>
                <a:defRPr/>
              </a:pPr>
              <a:t>04/11/2016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5E9F5-6C67-4412-B55C-52B54AFDEAF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3072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29589-FAE5-45E2-A42C-8E51BC7565E8}" type="datetimeFigureOut">
              <a:rPr lang="pt-BR"/>
              <a:pPr>
                <a:defRPr/>
              </a:pPr>
              <a:t>04/11/2016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8421C-D9ED-4DC8-8717-E19F4A49DDD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174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36441-1E38-4434-80C1-9E19320072B1}" type="datetimeFigureOut">
              <a:rPr lang="pt-BR"/>
              <a:pPr>
                <a:defRPr/>
              </a:pPr>
              <a:t>04/11/2016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9E6AF-1F91-47A0-9B81-113FFF2E578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063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6F9F63-06DB-4CBD-840C-7EEE437DA890}" type="datetimeFigureOut">
              <a:rPr lang="pt-BR"/>
              <a:pPr>
                <a:defRPr/>
              </a:pPr>
              <a:t>04/11/2016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7EBFCD-764C-469C-AB2E-61031E5D17B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ítulo 3"/>
          <p:cNvSpPr>
            <a:spLocks noGrp="1"/>
          </p:cNvSpPr>
          <p:nvPr>
            <p:ph type="title"/>
          </p:nvPr>
        </p:nvSpPr>
        <p:spPr>
          <a:xfrm>
            <a:off x="464457" y="30881"/>
            <a:ext cx="11560283" cy="741545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pt-BR" altLang="pt-BR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Figura 1</a:t>
            </a:r>
            <a:r>
              <a:rPr lang="pt-BR" alt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Representação diagramática baseado 10 itens de cuidados (</a:t>
            </a:r>
            <a:r>
              <a:rPr lang="pt-BR" altLang="pt-BR" sz="12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carative</a:t>
            </a:r>
            <a:r>
              <a:rPr lang="pt-BR" altLang="pt-BR" sz="12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altLang="pt-BR" sz="12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factors</a:t>
            </a:r>
            <a:r>
              <a:rPr lang="pt-BR" altLang="pt-BR" sz="12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/caritas processes</a:t>
            </a:r>
            <a:r>
              <a:rPr lang="pt-BR" alt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), referente a mulheres com câncer de mama. Minas Gerais, Brasil, 2016.</a:t>
            </a:r>
          </a:p>
        </p:txBody>
      </p:sp>
      <p:grpSp>
        <p:nvGrpSpPr>
          <p:cNvPr id="2056" name="Grupo 23"/>
          <p:cNvGrpSpPr>
            <a:grpSpLocks/>
          </p:cNvGrpSpPr>
          <p:nvPr/>
        </p:nvGrpSpPr>
        <p:grpSpPr bwMode="auto">
          <a:xfrm>
            <a:off x="518628" y="840151"/>
            <a:ext cx="8173072" cy="5643668"/>
            <a:chOff x="1183122" y="1414504"/>
            <a:chExt cx="8172868" cy="5642170"/>
          </a:xfrm>
        </p:grpSpPr>
        <p:sp>
          <p:nvSpPr>
            <p:cNvPr id="26" name="Forma livre 25"/>
            <p:cNvSpPr/>
            <p:nvPr/>
          </p:nvSpPr>
          <p:spPr>
            <a:xfrm>
              <a:off x="1185397" y="1414504"/>
              <a:ext cx="2285179" cy="1100980"/>
            </a:xfrm>
            <a:custGeom>
              <a:avLst/>
              <a:gdLst>
                <a:gd name="connsiteX0" fmla="*/ 0 w 2070759"/>
                <a:gd name="connsiteY0" fmla="*/ 124246 h 1242455"/>
                <a:gd name="connsiteX1" fmla="*/ 124246 w 2070759"/>
                <a:gd name="connsiteY1" fmla="*/ 0 h 1242455"/>
                <a:gd name="connsiteX2" fmla="*/ 1946514 w 2070759"/>
                <a:gd name="connsiteY2" fmla="*/ 0 h 1242455"/>
                <a:gd name="connsiteX3" fmla="*/ 2070760 w 2070759"/>
                <a:gd name="connsiteY3" fmla="*/ 124246 h 1242455"/>
                <a:gd name="connsiteX4" fmla="*/ 2070759 w 2070759"/>
                <a:gd name="connsiteY4" fmla="*/ 1118210 h 1242455"/>
                <a:gd name="connsiteX5" fmla="*/ 1946513 w 2070759"/>
                <a:gd name="connsiteY5" fmla="*/ 1242456 h 1242455"/>
                <a:gd name="connsiteX6" fmla="*/ 124246 w 2070759"/>
                <a:gd name="connsiteY6" fmla="*/ 1242455 h 1242455"/>
                <a:gd name="connsiteX7" fmla="*/ 0 w 2070759"/>
                <a:gd name="connsiteY7" fmla="*/ 1118209 h 1242455"/>
                <a:gd name="connsiteX8" fmla="*/ 0 w 2070759"/>
                <a:gd name="connsiteY8" fmla="*/ 124246 h 1242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0759" h="1242455">
                  <a:moveTo>
                    <a:pt x="0" y="124246"/>
                  </a:moveTo>
                  <a:cubicBezTo>
                    <a:pt x="0" y="55627"/>
                    <a:pt x="55627" y="0"/>
                    <a:pt x="124246" y="0"/>
                  </a:cubicBezTo>
                  <a:lnTo>
                    <a:pt x="1946514" y="0"/>
                  </a:lnTo>
                  <a:cubicBezTo>
                    <a:pt x="2015133" y="0"/>
                    <a:pt x="2070760" y="55627"/>
                    <a:pt x="2070760" y="124246"/>
                  </a:cubicBezTo>
                  <a:cubicBezTo>
                    <a:pt x="2070760" y="455567"/>
                    <a:pt x="2070759" y="786889"/>
                    <a:pt x="2070759" y="1118210"/>
                  </a:cubicBezTo>
                  <a:cubicBezTo>
                    <a:pt x="2070759" y="1186829"/>
                    <a:pt x="2015132" y="1242456"/>
                    <a:pt x="1946513" y="1242456"/>
                  </a:cubicBezTo>
                  <a:lnTo>
                    <a:pt x="124246" y="1242455"/>
                  </a:lnTo>
                  <a:cubicBezTo>
                    <a:pt x="55627" y="1242455"/>
                    <a:pt x="0" y="1186828"/>
                    <a:pt x="0" y="1118209"/>
                  </a:cubicBezTo>
                  <a:lnTo>
                    <a:pt x="0" y="12424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6666">
                    <a:tint val="66000"/>
                    <a:satMod val="160000"/>
                  </a:srgbClr>
                </a:gs>
                <a:gs pos="50000">
                  <a:srgbClr val="006666">
                    <a:tint val="44500"/>
                    <a:satMod val="160000"/>
                  </a:srgbClr>
                </a:gs>
                <a:gs pos="100000">
                  <a:srgbClr val="006666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 prst="angle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9730" tIns="89730" rIns="89730" bIns="89730" spcCol="1270" anchor="ctr"/>
            <a:lstStyle/>
            <a:p>
              <a:pPr algn="just" defTabSz="6223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4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1. Praticar valores altruístas e a prática da bondade consigo e com os outros. </a:t>
              </a:r>
            </a:p>
          </p:txBody>
        </p:sp>
        <p:sp>
          <p:nvSpPr>
            <p:cNvPr id="28" name="Forma livre 27"/>
            <p:cNvSpPr/>
            <p:nvPr/>
          </p:nvSpPr>
          <p:spPr>
            <a:xfrm>
              <a:off x="1183122" y="2813846"/>
              <a:ext cx="2285179" cy="1109148"/>
            </a:xfrm>
            <a:custGeom>
              <a:avLst/>
              <a:gdLst>
                <a:gd name="connsiteX0" fmla="*/ 0 w 2070759"/>
                <a:gd name="connsiteY0" fmla="*/ 124246 h 1242455"/>
                <a:gd name="connsiteX1" fmla="*/ 124246 w 2070759"/>
                <a:gd name="connsiteY1" fmla="*/ 0 h 1242455"/>
                <a:gd name="connsiteX2" fmla="*/ 1946514 w 2070759"/>
                <a:gd name="connsiteY2" fmla="*/ 0 h 1242455"/>
                <a:gd name="connsiteX3" fmla="*/ 2070760 w 2070759"/>
                <a:gd name="connsiteY3" fmla="*/ 124246 h 1242455"/>
                <a:gd name="connsiteX4" fmla="*/ 2070759 w 2070759"/>
                <a:gd name="connsiteY4" fmla="*/ 1118210 h 1242455"/>
                <a:gd name="connsiteX5" fmla="*/ 1946513 w 2070759"/>
                <a:gd name="connsiteY5" fmla="*/ 1242456 h 1242455"/>
                <a:gd name="connsiteX6" fmla="*/ 124246 w 2070759"/>
                <a:gd name="connsiteY6" fmla="*/ 1242455 h 1242455"/>
                <a:gd name="connsiteX7" fmla="*/ 0 w 2070759"/>
                <a:gd name="connsiteY7" fmla="*/ 1118209 h 1242455"/>
                <a:gd name="connsiteX8" fmla="*/ 0 w 2070759"/>
                <a:gd name="connsiteY8" fmla="*/ 124246 h 1242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0759" h="1242455">
                  <a:moveTo>
                    <a:pt x="0" y="124246"/>
                  </a:moveTo>
                  <a:cubicBezTo>
                    <a:pt x="0" y="55627"/>
                    <a:pt x="55627" y="0"/>
                    <a:pt x="124246" y="0"/>
                  </a:cubicBezTo>
                  <a:lnTo>
                    <a:pt x="1946514" y="0"/>
                  </a:lnTo>
                  <a:cubicBezTo>
                    <a:pt x="2015133" y="0"/>
                    <a:pt x="2070760" y="55627"/>
                    <a:pt x="2070760" y="124246"/>
                  </a:cubicBezTo>
                  <a:cubicBezTo>
                    <a:pt x="2070760" y="455567"/>
                    <a:pt x="2070759" y="786889"/>
                    <a:pt x="2070759" y="1118210"/>
                  </a:cubicBezTo>
                  <a:cubicBezTo>
                    <a:pt x="2070759" y="1186829"/>
                    <a:pt x="2015132" y="1242456"/>
                    <a:pt x="1946513" y="1242456"/>
                  </a:cubicBezTo>
                  <a:lnTo>
                    <a:pt x="124246" y="1242455"/>
                  </a:lnTo>
                  <a:cubicBezTo>
                    <a:pt x="55627" y="1242455"/>
                    <a:pt x="0" y="1186828"/>
                    <a:pt x="0" y="1118209"/>
                  </a:cubicBezTo>
                  <a:lnTo>
                    <a:pt x="0" y="12424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2D050">
                    <a:tint val="66000"/>
                    <a:satMod val="160000"/>
                  </a:srgbClr>
                </a:gs>
                <a:gs pos="50000">
                  <a:srgbClr val="92D050">
                    <a:tint val="44500"/>
                    <a:satMod val="160000"/>
                  </a:srgbClr>
                </a:gs>
                <a:gs pos="100000">
                  <a:srgbClr val="92D05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9730" tIns="89730" rIns="89730" bIns="89730" spcCol="1270" anchor="ctr"/>
            <a:lstStyle/>
            <a:p>
              <a:pPr algn="just" defTabSz="6223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4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2. Favorecer e sustentar o sistema de crenças e instilar fé e esperança.</a:t>
              </a:r>
            </a:p>
          </p:txBody>
        </p:sp>
        <p:sp>
          <p:nvSpPr>
            <p:cNvPr id="30" name="Forma livre 29"/>
            <p:cNvSpPr/>
            <p:nvPr/>
          </p:nvSpPr>
          <p:spPr>
            <a:xfrm>
              <a:off x="1183122" y="4221358"/>
              <a:ext cx="2285180" cy="1326806"/>
            </a:xfrm>
            <a:custGeom>
              <a:avLst/>
              <a:gdLst>
                <a:gd name="connsiteX0" fmla="*/ 0 w 2070759"/>
                <a:gd name="connsiteY0" fmla="*/ 124246 h 1242455"/>
                <a:gd name="connsiteX1" fmla="*/ 124246 w 2070759"/>
                <a:gd name="connsiteY1" fmla="*/ 0 h 1242455"/>
                <a:gd name="connsiteX2" fmla="*/ 1946514 w 2070759"/>
                <a:gd name="connsiteY2" fmla="*/ 0 h 1242455"/>
                <a:gd name="connsiteX3" fmla="*/ 2070760 w 2070759"/>
                <a:gd name="connsiteY3" fmla="*/ 124246 h 1242455"/>
                <a:gd name="connsiteX4" fmla="*/ 2070759 w 2070759"/>
                <a:gd name="connsiteY4" fmla="*/ 1118210 h 1242455"/>
                <a:gd name="connsiteX5" fmla="*/ 1946513 w 2070759"/>
                <a:gd name="connsiteY5" fmla="*/ 1242456 h 1242455"/>
                <a:gd name="connsiteX6" fmla="*/ 124246 w 2070759"/>
                <a:gd name="connsiteY6" fmla="*/ 1242455 h 1242455"/>
                <a:gd name="connsiteX7" fmla="*/ 0 w 2070759"/>
                <a:gd name="connsiteY7" fmla="*/ 1118209 h 1242455"/>
                <a:gd name="connsiteX8" fmla="*/ 0 w 2070759"/>
                <a:gd name="connsiteY8" fmla="*/ 124246 h 1242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0759" h="1242455">
                  <a:moveTo>
                    <a:pt x="0" y="124246"/>
                  </a:moveTo>
                  <a:cubicBezTo>
                    <a:pt x="0" y="55627"/>
                    <a:pt x="55627" y="0"/>
                    <a:pt x="124246" y="0"/>
                  </a:cubicBezTo>
                  <a:lnTo>
                    <a:pt x="1946514" y="0"/>
                  </a:lnTo>
                  <a:cubicBezTo>
                    <a:pt x="2015133" y="0"/>
                    <a:pt x="2070760" y="55627"/>
                    <a:pt x="2070760" y="124246"/>
                  </a:cubicBezTo>
                  <a:cubicBezTo>
                    <a:pt x="2070760" y="455567"/>
                    <a:pt x="2070759" y="786889"/>
                    <a:pt x="2070759" y="1118210"/>
                  </a:cubicBezTo>
                  <a:cubicBezTo>
                    <a:pt x="2070759" y="1186829"/>
                    <a:pt x="2015132" y="1242456"/>
                    <a:pt x="1946513" y="1242456"/>
                  </a:cubicBezTo>
                  <a:lnTo>
                    <a:pt x="124246" y="1242455"/>
                  </a:lnTo>
                  <a:cubicBezTo>
                    <a:pt x="55627" y="1242455"/>
                    <a:pt x="0" y="1186828"/>
                    <a:pt x="0" y="1118209"/>
                  </a:cubicBezTo>
                  <a:lnTo>
                    <a:pt x="0" y="12424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hueOff val="0"/>
                    <a:satOff val="0"/>
                    <a:lumOff val="0"/>
                    <a:tint val="66000"/>
                    <a:satMod val="160000"/>
                  </a:schemeClr>
                </a:gs>
                <a:gs pos="50000">
                  <a:schemeClr val="accent4">
                    <a:hueOff val="0"/>
                    <a:satOff val="0"/>
                    <a:lumOff val="0"/>
                    <a:tint val="44500"/>
                    <a:satMod val="160000"/>
                  </a:schemeClr>
                </a:gs>
                <a:gs pos="100000">
                  <a:schemeClr val="accent4">
                    <a:hueOff val="0"/>
                    <a:satOff val="0"/>
                    <a:lumOff val="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9730" tIns="89730" rIns="89730" bIns="89730" spcCol="1270" anchor="ctr"/>
            <a:lstStyle/>
            <a:p>
              <a:pPr algn="just" defTabSz="6223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4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3. Ser sensível consigo mesmo e com o próximo, alimentando crenças e práticas individuais.</a:t>
              </a:r>
            </a:p>
          </p:txBody>
        </p:sp>
        <p:sp>
          <p:nvSpPr>
            <p:cNvPr id="34" name="Forma livre 33"/>
            <p:cNvSpPr/>
            <p:nvPr/>
          </p:nvSpPr>
          <p:spPr>
            <a:xfrm>
              <a:off x="1183122" y="5846526"/>
              <a:ext cx="2231009" cy="1210148"/>
            </a:xfrm>
            <a:custGeom>
              <a:avLst/>
              <a:gdLst>
                <a:gd name="connsiteX0" fmla="*/ 0 w 2070759"/>
                <a:gd name="connsiteY0" fmla="*/ 124246 h 1242455"/>
                <a:gd name="connsiteX1" fmla="*/ 124246 w 2070759"/>
                <a:gd name="connsiteY1" fmla="*/ 0 h 1242455"/>
                <a:gd name="connsiteX2" fmla="*/ 1946514 w 2070759"/>
                <a:gd name="connsiteY2" fmla="*/ 0 h 1242455"/>
                <a:gd name="connsiteX3" fmla="*/ 2070760 w 2070759"/>
                <a:gd name="connsiteY3" fmla="*/ 124246 h 1242455"/>
                <a:gd name="connsiteX4" fmla="*/ 2070759 w 2070759"/>
                <a:gd name="connsiteY4" fmla="*/ 1118210 h 1242455"/>
                <a:gd name="connsiteX5" fmla="*/ 1946513 w 2070759"/>
                <a:gd name="connsiteY5" fmla="*/ 1242456 h 1242455"/>
                <a:gd name="connsiteX6" fmla="*/ 124246 w 2070759"/>
                <a:gd name="connsiteY6" fmla="*/ 1242455 h 1242455"/>
                <a:gd name="connsiteX7" fmla="*/ 0 w 2070759"/>
                <a:gd name="connsiteY7" fmla="*/ 1118209 h 1242455"/>
                <a:gd name="connsiteX8" fmla="*/ 0 w 2070759"/>
                <a:gd name="connsiteY8" fmla="*/ 124246 h 1242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0759" h="1242455">
                  <a:moveTo>
                    <a:pt x="0" y="124246"/>
                  </a:moveTo>
                  <a:cubicBezTo>
                    <a:pt x="0" y="55627"/>
                    <a:pt x="55627" y="0"/>
                    <a:pt x="124246" y="0"/>
                  </a:cubicBezTo>
                  <a:lnTo>
                    <a:pt x="1946514" y="0"/>
                  </a:lnTo>
                  <a:cubicBezTo>
                    <a:pt x="2015133" y="0"/>
                    <a:pt x="2070760" y="55627"/>
                    <a:pt x="2070760" y="124246"/>
                  </a:cubicBezTo>
                  <a:cubicBezTo>
                    <a:pt x="2070760" y="455567"/>
                    <a:pt x="2070759" y="786889"/>
                    <a:pt x="2070759" y="1118210"/>
                  </a:cubicBezTo>
                  <a:cubicBezTo>
                    <a:pt x="2070759" y="1186829"/>
                    <a:pt x="2015132" y="1242456"/>
                    <a:pt x="1946513" y="1242456"/>
                  </a:cubicBezTo>
                  <a:lnTo>
                    <a:pt x="124246" y="1242455"/>
                  </a:lnTo>
                  <a:cubicBezTo>
                    <a:pt x="55627" y="1242455"/>
                    <a:pt x="0" y="1186828"/>
                    <a:pt x="0" y="1118209"/>
                  </a:cubicBezTo>
                  <a:lnTo>
                    <a:pt x="0" y="12424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9730" tIns="89730" rIns="89730" bIns="89730" spcCol="1270" anchor="ctr"/>
            <a:lstStyle/>
            <a:p>
              <a:pPr algn="just" defTabSz="6223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4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4. Desenvolver e conservar a relação de ajuda com relações de confiança e carinho.</a:t>
              </a:r>
            </a:p>
          </p:txBody>
        </p:sp>
        <p:sp>
          <p:nvSpPr>
            <p:cNvPr id="36" name="Forma livre 35"/>
            <p:cNvSpPr/>
            <p:nvPr/>
          </p:nvSpPr>
          <p:spPr>
            <a:xfrm>
              <a:off x="4124832" y="5502720"/>
              <a:ext cx="2237359" cy="1373286"/>
            </a:xfrm>
            <a:custGeom>
              <a:avLst/>
              <a:gdLst>
                <a:gd name="connsiteX0" fmla="*/ 0 w 2070759"/>
                <a:gd name="connsiteY0" fmla="*/ 124246 h 1242455"/>
                <a:gd name="connsiteX1" fmla="*/ 124246 w 2070759"/>
                <a:gd name="connsiteY1" fmla="*/ 0 h 1242455"/>
                <a:gd name="connsiteX2" fmla="*/ 1946514 w 2070759"/>
                <a:gd name="connsiteY2" fmla="*/ 0 h 1242455"/>
                <a:gd name="connsiteX3" fmla="*/ 2070760 w 2070759"/>
                <a:gd name="connsiteY3" fmla="*/ 124246 h 1242455"/>
                <a:gd name="connsiteX4" fmla="*/ 2070759 w 2070759"/>
                <a:gd name="connsiteY4" fmla="*/ 1118210 h 1242455"/>
                <a:gd name="connsiteX5" fmla="*/ 1946513 w 2070759"/>
                <a:gd name="connsiteY5" fmla="*/ 1242456 h 1242455"/>
                <a:gd name="connsiteX6" fmla="*/ 124246 w 2070759"/>
                <a:gd name="connsiteY6" fmla="*/ 1242455 h 1242455"/>
                <a:gd name="connsiteX7" fmla="*/ 0 w 2070759"/>
                <a:gd name="connsiteY7" fmla="*/ 1118209 h 1242455"/>
                <a:gd name="connsiteX8" fmla="*/ 0 w 2070759"/>
                <a:gd name="connsiteY8" fmla="*/ 124246 h 1242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0759" h="1242455">
                  <a:moveTo>
                    <a:pt x="0" y="124246"/>
                  </a:moveTo>
                  <a:cubicBezTo>
                    <a:pt x="0" y="55627"/>
                    <a:pt x="55627" y="0"/>
                    <a:pt x="124246" y="0"/>
                  </a:cubicBezTo>
                  <a:lnTo>
                    <a:pt x="1946514" y="0"/>
                  </a:lnTo>
                  <a:cubicBezTo>
                    <a:pt x="2015133" y="0"/>
                    <a:pt x="2070760" y="55627"/>
                    <a:pt x="2070760" y="124246"/>
                  </a:cubicBezTo>
                  <a:cubicBezTo>
                    <a:pt x="2070760" y="455567"/>
                    <a:pt x="2070759" y="786889"/>
                    <a:pt x="2070759" y="1118210"/>
                  </a:cubicBezTo>
                  <a:cubicBezTo>
                    <a:pt x="2070759" y="1186829"/>
                    <a:pt x="2015132" y="1242456"/>
                    <a:pt x="1946513" y="1242456"/>
                  </a:cubicBezTo>
                  <a:lnTo>
                    <a:pt x="124246" y="1242455"/>
                  </a:lnTo>
                  <a:cubicBezTo>
                    <a:pt x="55627" y="1242455"/>
                    <a:pt x="0" y="1186828"/>
                    <a:pt x="0" y="1118209"/>
                  </a:cubicBezTo>
                  <a:lnTo>
                    <a:pt x="0" y="12424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hueOff val="0"/>
                    <a:satOff val="0"/>
                    <a:lumOff val="0"/>
                    <a:tint val="66000"/>
                    <a:satMod val="160000"/>
                  </a:schemeClr>
                </a:gs>
                <a:gs pos="50000">
                  <a:schemeClr val="accent2">
                    <a:hueOff val="0"/>
                    <a:satOff val="0"/>
                    <a:lumOff val="0"/>
                    <a:tint val="44500"/>
                    <a:satMod val="160000"/>
                  </a:schemeClr>
                </a:gs>
                <a:gs pos="100000">
                  <a:schemeClr val="accent2">
                    <a:hueOff val="0"/>
                    <a:satOff val="0"/>
                    <a:lumOff val="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9730" tIns="89730" rIns="89730" bIns="89730" spcCol="1270" anchor="ctr"/>
            <a:lstStyle/>
            <a:p>
              <a:pPr algn="just" defTabSz="6223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4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5. Promover e aceitar a expressão de sentimentos positivos e negativos</a:t>
              </a:r>
              <a:endParaRPr lang="pt-BR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8" name="Forma livre 37"/>
            <p:cNvSpPr/>
            <p:nvPr/>
          </p:nvSpPr>
          <p:spPr>
            <a:xfrm>
              <a:off x="4124832" y="3727475"/>
              <a:ext cx="2265099" cy="1326807"/>
            </a:xfrm>
            <a:custGeom>
              <a:avLst/>
              <a:gdLst>
                <a:gd name="connsiteX0" fmla="*/ 0 w 2070759"/>
                <a:gd name="connsiteY0" fmla="*/ 124246 h 1242455"/>
                <a:gd name="connsiteX1" fmla="*/ 124246 w 2070759"/>
                <a:gd name="connsiteY1" fmla="*/ 0 h 1242455"/>
                <a:gd name="connsiteX2" fmla="*/ 1946514 w 2070759"/>
                <a:gd name="connsiteY2" fmla="*/ 0 h 1242455"/>
                <a:gd name="connsiteX3" fmla="*/ 2070760 w 2070759"/>
                <a:gd name="connsiteY3" fmla="*/ 124246 h 1242455"/>
                <a:gd name="connsiteX4" fmla="*/ 2070759 w 2070759"/>
                <a:gd name="connsiteY4" fmla="*/ 1118210 h 1242455"/>
                <a:gd name="connsiteX5" fmla="*/ 1946513 w 2070759"/>
                <a:gd name="connsiteY5" fmla="*/ 1242456 h 1242455"/>
                <a:gd name="connsiteX6" fmla="*/ 124246 w 2070759"/>
                <a:gd name="connsiteY6" fmla="*/ 1242455 h 1242455"/>
                <a:gd name="connsiteX7" fmla="*/ 0 w 2070759"/>
                <a:gd name="connsiteY7" fmla="*/ 1118209 h 1242455"/>
                <a:gd name="connsiteX8" fmla="*/ 0 w 2070759"/>
                <a:gd name="connsiteY8" fmla="*/ 124246 h 1242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0759" h="1242455">
                  <a:moveTo>
                    <a:pt x="0" y="124246"/>
                  </a:moveTo>
                  <a:cubicBezTo>
                    <a:pt x="0" y="55627"/>
                    <a:pt x="55627" y="0"/>
                    <a:pt x="124246" y="0"/>
                  </a:cubicBezTo>
                  <a:lnTo>
                    <a:pt x="1946514" y="0"/>
                  </a:lnTo>
                  <a:cubicBezTo>
                    <a:pt x="2015133" y="0"/>
                    <a:pt x="2070760" y="55627"/>
                    <a:pt x="2070760" y="124246"/>
                  </a:cubicBezTo>
                  <a:cubicBezTo>
                    <a:pt x="2070760" y="455567"/>
                    <a:pt x="2070759" y="786889"/>
                    <a:pt x="2070759" y="1118210"/>
                  </a:cubicBezTo>
                  <a:cubicBezTo>
                    <a:pt x="2070759" y="1186829"/>
                    <a:pt x="2015132" y="1242456"/>
                    <a:pt x="1946513" y="1242456"/>
                  </a:cubicBezTo>
                  <a:lnTo>
                    <a:pt x="124246" y="1242455"/>
                  </a:lnTo>
                  <a:cubicBezTo>
                    <a:pt x="55627" y="1242455"/>
                    <a:pt x="0" y="1186828"/>
                    <a:pt x="0" y="1118209"/>
                  </a:cubicBezTo>
                  <a:lnTo>
                    <a:pt x="0" y="12424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0066">
                    <a:tint val="66000"/>
                    <a:satMod val="160000"/>
                  </a:srgbClr>
                </a:gs>
                <a:gs pos="50000">
                  <a:srgbClr val="660066">
                    <a:tint val="44500"/>
                    <a:satMod val="160000"/>
                  </a:srgbClr>
                </a:gs>
                <a:gs pos="100000">
                  <a:srgbClr val="660066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9730" tIns="89730" rIns="89730" bIns="89730" spcCol="1270" anchor="ctr"/>
            <a:lstStyle/>
            <a:p>
              <a:pPr algn="just" defTabSz="6223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4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6. Apoiar a resolução criativa de problemas aliando conhecimento e intuição</a:t>
              </a:r>
              <a:endParaRPr lang="pt-BR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0" name="Forma livre 39"/>
            <p:cNvSpPr/>
            <p:nvPr/>
          </p:nvSpPr>
          <p:spPr>
            <a:xfrm>
              <a:off x="4124832" y="1621985"/>
              <a:ext cx="2309528" cy="1657053"/>
            </a:xfrm>
            <a:custGeom>
              <a:avLst/>
              <a:gdLst>
                <a:gd name="connsiteX0" fmla="*/ 0 w 2070759"/>
                <a:gd name="connsiteY0" fmla="*/ 124246 h 1242455"/>
                <a:gd name="connsiteX1" fmla="*/ 124246 w 2070759"/>
                <a:gd name="connsiteY1" fmla="*/ 0 h 1242455"/>
                <a:gd name="connsiteX2" fmla="*/ 1946514 w 2070759"/>
                <a:gd name="connsiteY2" fmla="*/ 0 h 1242455"/>
                <a:gd name="connsiteX3" fmla="*/ 2070760 w 2070759"/>
                <a:gd name="connsiteY3" fmla="*/ 124246 h 1242455"/>
                <a:gd name="connsiteX4" fmla="*/ 2070759 w 2070759"/>
                <a:gd name="connsiteY4" fmla="*/ 1118210 h 1242455"/>
                <a:gd name="connsiteX5" fmla="*/ 1946513 w 2070759"/>
                <a:gd name="connsiteY5" fmla="*/ 1242456 h 1242455"/>
                <a:gd name="connsiteX6" fmla="*/ 124246 w 2070759"/>
                <a:gd name="connsiteY6" fmla="*/ 1242455 h 1242455"/>
                <a:gd name="connsiteX7" fmla="*/ 0 w 2070759"/>
                <a:gd name="connsiteY7" fmla="*/ 1118209 h 1242455"/>
                <a:gd name="connsiteX8" fmla="*/ 0 w 2070759"/>
                <a:gd name="connsiteY8" fmla="*/ 124246 h 1242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0759" h="1242455">
                  <a:moveTo>
                    <a:pt x="0" y="124246"/>
                  </a:moveTo>
                  <a:cubicBezTo>
                    <a:pt x="0" y="55627"/>
                    <a:pt x="55627" y="0"/>
                    <a:pt x="124246" y="0"/>
                  </a:cubicBezTo>
                  <a:lnTo>
                    <a:pt x="1946514" y="0"/>
                  </a:lnTo>
                  <a:cubicBezTo>
                    <a:pt x="2015133" y="0"/>
                    <a:pt x="2070760" y="55627"/>
                    <a:pt x="2070760" y="124246"/>
                  </a:cubicBezTo>
                  <a:cubicBezTo>
                    <a:pt x="2070760" y="455567"/>
                    <a:pt x="2070759" y="786889"/>
                    <a:pt x="2070759" y="1118210"/>
                  </a:cubicBezTo>
                  <a:cubicBezTo>
                    <a:pt x="2070759" y="1186829"/>
                    <a:pt x="2015132" y="1242456"/>
                    <a:pt x="1946513" y="1242456"/>
                  </a:cubicBezTo>
                  <a:lnTo>
                    <a:pt x="124246" y="1242455"/>
                  </a:lnTo>
                  <a:cubicBezTo>
                    <a:pt x="55627" y="1242455"/>
                    <a:pt x="0" y="1186828"/>
                    <a:pt x="0" y="1118209"/>
                  </a:cubicBezTo>
                  <a:lnTo>
                    <a:pt x="0" y="12424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CC00CC">
                    <a:tint val="66000"/>
                    <a:satMod val="160000"/>
                  </a:srgbClr>
                </a:gs>
                <a:gs pos="50000">
                  <a:srgbClr val="CC00CC">
                    <a:tint val="44500"/>
                    <a:satMod val="160000"/>
                  </a:srgbClr>
                </a:gs>
                <a:gs pos="100000">
                  <a:srgbClr val="CC00CC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9730" tIns="89730" rIns="89730" bIns="89730" spcCol="1270" anchor="ctr"/>
            <a:lstStyle/>
            <a:p>
              <a:pPr algn="just" defTabSz="6223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4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7. Compartilhar o ensino e a aprendizagem que atenda às necessidades para se autogerir e aprimorar o autoconhecimento.</a:t>
              </a:r>
            </a:p>
          </p:txBody>
        </p:sp>
        <p:sp>
          <p:nvSpPr>
            <p:cNvPr id="41" name="Forma livre 40"/>
            <p:cNvSpPr/>
            <p:nvPr/>
          </p:nvSpPr>
          <p:spPr>
            <a:xfrm>
              <a:off x="7046462" y="2127329"/>
              <a:ext cx="2309528" cy="1389375"/>
            </a:xfrm>
            <a:custGeom>
              <a:avLst/>
              <a:gdLst>
                <a:gd name="connsiteX0" fmla="*/ 0 w 2070759"/>
                <a:gd name="connsiteY0" fmla="*/ 124246 h 1242455"/>
                <a:gd name="connsiteX1" fmla="*/ 124246 w 2070759"/>
                <a:gd name="connsiteY1" fmla="*/ 0 h 1242455"/>
                <a:gd name="connsiteX2" fmla="*/ 1946514 w 2070759"/>
                <a:gd name="connsiteY2" fmla="*/ 0 h 1242455"/>
                <a:gd name="connsiteX3" fmla="*/ 2070760 w 2070759"/>
                <a:gd name="connsiteY3" fmla="*/ 124246 h 1242455"/>
                <a:gd name="connsiteX4" fmla="*/ 2070759 w 2070759"/>
                <a:gd name="connsiteY4" fmla="*/ 1118210 h 1242455"/>
                <a:gd name="connsiteX5" fmla="*/ 1946513 w 2070759"/>
                <a:gd name="connsiteY5" fmla="*/ 1242456 h 1242455"/>
                <a:gd name="connsiteX6" fmla="*/ 124246 w 2070759"/>
                <a:gd name="connsiteY6" fmla="*/ 1242455 h 1242455"/>
                <a:gd name="connsiteX7" fmla="*/ 0 w 2070759"/>
                <a:gd name="connsiteY7" fmla="*/ 1118209 h 1242455"/>
                <a:gd name="connsiteX8" fmla="*/ 0 w 2070759"/>
                <a:gd name="connsiteY8" fmla="*/ 124246 h 1242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0759" h="1242455">
                  <a:moveTo>
                    <a:pt x="0" y="124246"/>
                  </a:moveTo>
                  <a:cubicBezTo>
                    <a:pt x="0" y="55627"/>
                    <a:pt x="55627" y="0"/>
                    <a:pt x="124246" y="0"/>
                  </a:cubicBezTo>
                  <a:lnTo>
                    <a:pt x="1946514" y="0"/>
                  </a:lnTo>
                  <a:cubicBezTo>
                    <a:pt x="2015133" y="0"/>
                    <a:pt x="2070760" y="55627"/>
                    <a:pt x="2070760" y="124246"/>
                  </a:cubicBezTo>
                  <a:cubicBezTo>
                    <a:pt x="2070760" y="455567"/>
                    <a:pt x="2070759" y="786889"/>
                    <a:pt x="2070759" y="1118210"/>
                  </a:cubicBezTo>
                  <a:cubicBezTo>
                    <a:pt x="2070759" y="1186829"/>
                    <a:pt x="2015132" y="1242456"/>
                    <a:pt x="1946513" y="1242456"/>
                  </a:cubicBezTo>
                  <a:lnTo>
                    <a:pt x="124246" y="1242455"/>
                  </a:lnTo>
                  <a:cubicBezTo>
                    <a:pt x="55627" y="1242455"/>
                    <a:pt x="0" y="1186828"/>
                    <a:pt x="0" y="1118209"/>
                  </a:cubicBezTo>
                  <a:lnTo>
                    <a:pt x="0" y="12424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FFCC">
                    <a:tint val="66000"/>
                    <a:satMod val="160000"/>
                  </a:srgbClr>
                </a:gs>
                <a:gs pos="50000">
                  <a:srgbClr val="00FFCC">
                    <a:tint val="44500"/>
                    <a:satMod val="160000"/>
                  </a:srgbClr>
                </a:gs>
                <a:gs pos="100000">
                  <a:srgbClr val="00FFCC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9730" tIns="89730" rIns="89730" bIns="89730" spcCol="1270" anchor="ctr"/>
            <a:lstStyle/>
            <a:p>
              <a:pPr algn="just" defTabSz="6223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4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8. Propiciar um ambiente de cura física e espiritual que respeite a dignidade humana</a:t>
              </a:r>
            </a:p>
          </p:txBody>
        </p:sp>
      </p:grpSp>
      <p:sp>
        <p:nvSpPr>
          <p:cNvPr id="15" name="Retângulo de cantos arredondados 14"/>
          <p:cNvSpPr/>
          <p:nvPr/>
        </p:nvSpPr>
        <p:spPr>
          <a:xfrm>
            <a:off x="9405336" y="2381499"/>
            <a:ext cx="2320251" cy="2113414"/>
          </a:xfrm>
          <a:prstGeom prst="roundRect">
            <a:avLst/>
          </a:prstGeom>
          <a:gradFill flip="none" rotWithShape="1">
            <a:gsLst>
              <a:gs pos="0">
                <a:srgbClr val="000066">
                  <a:tint val="66000"/>
                  <a:satMod val="160000"/>
                </a:srgbClr>
              </a:gs>
              <a:gs pos="50000">
                <a:srgbClr val="000066">
                  <a:tint val="44500"/>
                  <a:satMod val="160000"/>
                </a:srgbClr>
              </a:gs>
              <a:gs pos="100000">
                <a:srgbClr val="0000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pt-BR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10. Dar abertura e atender aos mistérios espirituais e dimensões da vida e morte, cuidar da sua própria alma e daquela do ser cuidado. </a:t>
            </a:r>
          </a:p>
        </p:txBody>
      </p:sp>
      <p:sp>
        <p:nvSpPr>
          <p:cNvPr id="42" name="Forma livre 33"/>
          <p:cNvSpPr/>
          <p:nvPr/>
        </p:nvSpPr>
        <p:spPr bwMode="auto">
          <a:xfrm>
            <a:off x="6382114" y="3363909"/>
            <a:ext cx="2309586" cy="1474598"/>
          </a:xfrm>
          <a:custGeom>
            <a:avLst/>
            <a:gdLst>
              <a:gd name="connsiteX0" fmla="*/ 0 w 2070759"/>
              <a:gd name="connsiteY0" fmla="*/ 124246 h 1242455"/>
              <a:gd name="connsiteX1" fmla="*/ 124246 w 2070759"/>
              <a:gd name="connsiteY1" fmla="*/ 0 h 1242455"/>
              <a:gd name="connsiteX2" fmla="*/ 1946514 w 2070759"/>
              <a:gd name="connsiteY2" fmla="*/ 0 h 1242455"/>
              <a:gd name="connsiteX3" fmla="*/ 2070760 w 2070759"/>
              <a:gd name="connsiteY3" fmla="*/ 124246 h 1242455"/>
              <a:gd name="connsiteX4" fmla="*/ 2070759 w 2070759"/>
              <a:gd name="connsiteY4" fmla="*/ 1118210 h 1242455"/>
              <a:gd name="connsiteX5" fmla="*/ 1946513 w 2070759"/>
              <a:gd name="connsiteY5" fmla="*/ 1242456 h 1242455"/>
              <a:gd name="connsiteX6" fmla="*/ 124246 w 2070759"/>
              <a:gd name="connsiteY6" fmla="*/ 1242455 h 1242455"/>
              <a:gd name="connsiteX7" fmla="*/ 0 w 2070759"/>
              <a:gd name="connsiteY7" fmla="*/ 1118209 h 1242455"/>
              <a:gd name="connsiteX8" fmla="*/ 0 w 2070759"/>
              <a:gd name="connsiteY8" fmla="*/ 124246 h 1242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0759" h="1242455">
                <a:moveTo>
                  <a:pt x="0" y="124246"/>
                </a:moveTo>
                <a:cubicBezTo>
                  <a:pt x="0" y="55627"/>
                  <a:pt x="55627" y="0"/>
                  <a:pt x="124246" y="0"/>
                </a:cubicBezTo>
                <a:lnTo>
                  <a:pt x="1946514" y="0"/>
                </a:lnTo>
                <a:cubicBezTo>
                  <a:pt x="2015133" y="0"/>
                  <a:pt x="2070760" y="55627"/>
                  <a:pt x="2070760" y="124246"/>
                </a:cubicBezTo>
                <a:cubicBezTo>
                  <a:pt x="2070760" y="455567"/>
                  <a:pt x="2070759" y="786889"/>
                  <a:pt x="2070759" y="1118210"/>
                </a:cubicBezTo>
                <a:cubicBezTo>
                  <a:pt x="2070759" y="1186829"/>
                  <a:pt x="2015132" y="1242456"/>
                  <a:pt x="1946513" y="1242456"/>
                </a:cubicBezTo>
                <a:lnTo>
                  <a:pt x="124246" y="1242455"/>
                </a:lnTo>
                <a:cubicBezTo>
                  <a:pt x="55627" y="1242455"/>
                  <a:pt x="0" y="1186828"/>
                  <a:pt x="0" y="1118209"/>
                </a:cubicBezTo>
                <a:lnTo>
                  <a:pt x="0" y="124246"/>
                </a:lnTo>
                <a:close/>
              </a:path>
            </a:pathLst>
          </a:custGeom>
          <a:gradFill flip="none" rotWithShape="1">
            <a:gsLst>
              <a:gs pos="0">
                <a:srgbClr val="FF0066">
                  <a:tint val="66000"/>
                  <a:satMod val="160000"/>
                </a:srgbClr>
              </a:gs>
              <a:gs pos="50000">
                <a:srgbClr val="FF0066">
                  <a:tint val="44500"/>
                  <a:satMod val="160000"/>
                </a:srgbClr>
              </a:gs>
              <a:gs pos="100000">
                <a:srgbClr val="FF00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89730" tIns="89730" rIns="89730" bIns="89730" spcCol="1270" anchor="ctr"/>
          <a:lstStyle/>
          <a:p>
            <a:pPr algn="just" defTabSz="6223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9. Alinhar corpo, mente e espírito pela consciência intencional de cuidado .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4457" y="6550534"/>
            <a:ext cx="11449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Fonte: Elaborado pelas autoras e adaptado de 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Watson J. Nursing: The Philosophy and Science of Caring. Revised edition. Colorado (USA): University Press of Colorado; 2008.</a:t>
            </a:r>
            <a:endParaRPr lang="pt-B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t-BR" dirty="0"/>
          </a:p>
        </p:txBody>
      </p:sp>
      <p:sp>
        <p:nvSpPr>
          <p:cNvPr id="20" name="Seta: para Baixo 19"/>
          <p:cNvSpPr/>
          <p:nvPr/>
        </p:nvSpPr>
        <p:spPr>
          <a:xfrm>
            <a:off x="1364105" y="1941422"/>
            <a:ext cx="481086" cy="35631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Seta: para Baixo 43"/>
          <p:cNvSpPr/>
          <p:nvPr/>
        </p:nvSpPr>
        <p:spPr>
          <a:xfrm rot="16200000">
            <a:off x="5833740" y="1908840"/>
            <a:ext cx="484632" cy="39379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Seta: para Baixo 44"/>
          <p:cNvSpPr/>
          <p:nvPr/>
        </p:nvSpPr>
        <p:spPr>
          <a:xfrm rot="16200000">
            <a:off x="8806202" y="3464584"/>
            <a:ext cx="484632" cy="39379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Seta: para Baixo 45"/>
          <p:cNvSpPr/>
          <p:nvPr/>
        </p:nvSpPr>
        <p:spPr>
          <a:xfrm>
            <a:off x="7294591" y="2935048"/>
            <a:ext cx="484632" cy="39379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Seta: para Baixo 46"/>
          <p:cNvSpPr/>
          <p:nvPr/>
        </p:nvSpPr>
        <p:spPr>
          <a:xfrm rot="10800000">
            <a:off x="4295194" y="4494913"/>
            <a:ext cx="484632" cy="39379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Seta: para Baixo 47"/>
          <p:cNvSpPr/>
          <p:nvPr/>
        </p:nvSpPr>
        <p:spPr>
          <a:xfrm rot="10800000">
            <a:off x="4295194" y="2738152"/>
            <a:ext cx="484632" cy="39379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Seta: para Baixo 48"/>
          <p:cNvSpPr/>
          <p:nvPr/>
        </p:nvSpPr>
        <p:spPr>
          <a:xfrm>
            <a:off x="1378474" y="3363908"/>
            <a:ext cx="484632" cy="29980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Seta: para Baixo 49"/>
          <p:cNvSpPr/>
          <p:nvPr/>
        </p:nvSpPr>
        <p:spPr>
          <a:xfrm>
            <a:off x="1391844" y="4974908"/>
            <a:ext cx="484632" cy="31787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Seta: para Baixo 50"/>
          <p:cNvSpPr/>
          <p:nvPr/>
        </p:nvSpPr>
        <p:spPr>
          <a:xfrm rot="16200000">
            <a:off x="2889823" y="5419381"/>
            <a:ext cx="484632" cy="39379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resentação1" id="{A6961885-51A3-4474-A10C-81DA61E0D0BB}" vid="{906778A6-6030-4C3B-81B3-19DCE979DBB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Figura 1 Modelo de Adaptação de Callista Roy</Template>
  <TotalTime>3417</TotalTime>
  <Words>228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do Office</vt:lpstr>
      <vt:lpstr>Figura 1. Representação diagramática baseado 10 itens de cuidados (carative factors/caritas processes), referente a mulheres com câncer de mama. Minas Gerais, Brasil, 2016.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Figura 1. Representação diagramática baseada no Modelo de Adaptação de Callista Roy, Divinópolis, Minas Gerais, Brasil, 2014.</dc:title>
  <dc:creator>Patricia Oliveira</dc:creator>
  <cp:lastModifiedBy>Patricia Oliveira</cp:lastModifiedBy>
  <cp:revision>31</cp:revision>
  <dcterms:created xsi:type="dcterms:W3CDTF">2014-07-14T14:33:50Z</dcterms:created>
  <dcterms:modified xsi:type="dcterms:W3CDTF">2016-11-04T22:24:27Z</dcterms:modified>
</cp:coreProperties>
</file>